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5"/>
  </p:notesMasterIdLst>
  <p:sldIdLst>
    <p:sldId id="256" r:id="rId2"/>
    <p:sldId id="257" r:id="rId3"/>
    <p:sldId id="258" r:id="rId4"/>
    <p:sldId id="259" r:id="rId5"/>
    <p:sldId id="260" r:id="rId6"/>
    <p:sldId id="261" r:id="rId7"/>
    <p:sldId id="262" r:id="rId8"/>
    <p:sldId id="263" r:id="rId9"/>
    <p:sldId id="270" r:id="rId10"/>
    <p:sldId id="267" r:id="rId11"/>
    <p:sldId id="269" r:id="rId12"/>
    <p:sldId id="271" r:id="rId13"/>
    <p:sldId id="286" r:id="rId14"/>
    <p:sldId id="272" r:id="rId15"/>
    <p:sldId id="274" r:id="rId16"/>
    <p:sldId id="276" r:id="rId17"/>
    <p:sldId id="278" r:id="rId18"/>
    <p:sldId id="281" r:id="rId19"/>
    <p:sldId id="280" r:id="rId20"/>
    <p:sldId id="282" r:id="rId21"/>
    <p:sldId id="283" r:id="rId22"/>
    <p:sldId id="284" r:id="rId23"/>
    <p:sldId id="28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ndows%20user\Desktop\4th%20Year\FYP-%20Biochar\Excell\Height,%20Biomass,%20Num%20of%20leaves-Pes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indows%20user\Desktop\4th%20Year%20Env\FYP-%20Biochar\Excell\Height,%20Biomass,%20Num%20of%20leaves-Pes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indows%20user\Desktop\4th%20Year%20Env\FYP-%20Biochar\Excell\Height,%20Biomass,%20Num%20of%20leaves-Pes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indows%20user\Desktop\4th%20Year%20Env\FYP-%20Biochar\Excell\Chlorophyll%20Cont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Average Height of Plants</a:t>
            </a:r>
          </a:p>
        </c:rich>
      </c:tx>
    </c:title>
    <c:plotArea>
      <c:layout/>
      <c:barChart>
        <c:barDir val="col"/>
        <c:grouping val="clustered"/>
        <c:ser>
          <c:idx val="0"/>
          <c:order val="0"/>
          <c:tx>
            <c:strRef>
              <c:f>Height!$C$18</c:f>
              <c:strCache>
                <c:ptCount val="1"/>
                <c:pt idx="0">
                  <c:v>Sand</c:v>
                </c:pt>
              </c:strCache>
            </c:strRef>
          </c:tx>
          <c:errBars>
            <c:errBarType val="both"/>
            <c:errValType val="cust"/>
            <c:plus>
              <c:numRef>
                <c:f>(Height!$I$4,Height!$I$5,Height!$I$6,Height!$I$7,Height!$I$8)</c:f>
                <c:numCache>
                  <c:formatCode>General</c:formatCode>
                  <c:ptCount val="5"/>
                  <c:pt idx="0">
                    <c:v>3.0207614933986386</c:v>
                  </c:pt>
                  <c:pt idx="1">
                    <c:v>2.1360009363293782</c:v>
                  </c:pt>
                  <c:pt idx="2">
                    <c:v>1.8498310733685928</c:v>
                  </c:pt>
                  <c:pt idx="3">
                    <c:v>3.8303883615111407</c:v>
                  </c:pt>
                  <c:pt idx="4">
                    <c:v>1.8157298807917437</c:v>
                  </c:pt>
                </c:numCache>
              </c:numRef>
            </c:plus>
            <c:minus>
              <c:numRef>
                <c:f>(Height!$I$4,Height!$I$5,Height!$I$6,Height!$I$7,Height!$I$8)</c:f>
                <c:numCache>
                  <c:formatCode>General</c:formatCode>
                  <c:ptCount val="5"/>
                  <c:pt idx="0">
                    <c:v>3.0207614933986386</c:v>
                  </c:pt>
                  <c:pt idx="1">
                    <c:v>2.1360009363293782</c:v>
                  </c:pt>
                  <c:pt idx="2">
                    <c:v>1.8498310733685928</c:v>
                  </c:pt>
                  <c:pt idx="3">
                    <c:v>3.8303883615111407</c:v>
                  </c:pt>
                  <c:pt idx="4">
                    <c:v>1.8157298807917437</c:v>
                  </c:pt>
                </c:numCache>
              </c:numRef>
            </c:minus>
          </c:errBars>
          <c:cat>
            <c:numRef>
              <c:f>Height!$B$19:$B$23</c:f>
              <c:numCache>
                <c:formatCode>0.00%</c:formatCode>
                <c:ptCount val="5"/>
                <c:pt idx="0" formatCode="0%">
                  <c:v>0</c:v>
                </c:pt>
                <c:pt idx="1">
                  <c:v>3.0000000000000066E-3</c:v>
                </c:pt>
                <c:pt idx="2" formatCode="0%">
                  <c:v>1.0000000000000012E-2</c:v>
                </c:pt>
                <c:pt idx="3" formatCode="0%">
                  <c:v>3.0000000000000058E-2</c:v>
                </c:pt>
                <c:pt idx="4" formatCode="0%">
                  <c:v>0.1</c:v>
                </c:pt>
              </c:numCache>
            </c:numRef>
          </c:cat>
          <c:val>
            <c:numRef>
              <c:f>Height!$C$19:$C$23</c:f>
              <c:numCache>
                <c:formatCode>General</c:formatCode>
                <c:ptCount val="5"/>
                <c:pt idx="0">
                  <c:v>46</c:v>
                </c:pt>
                <c:pt idx="1">
                  <c:v>35.5</c:v>
                </c:pt>
                <c:pt idx="2">
                  <c:v>33.25</c:v>
                </c:pt>
                <c:pt idx="3">
                  <c:v>41.25</c:v>
                </c:pt>
                <c:pt idx="4">
                  <c:v>29.75</c:v>
                </c:pt>
              </c:numCache>
            </c:numRef>
          </c:val>
        </c:ser>
        <c:ser>
          <c:idx val="1"/>
          <c:order val="1"/>
          <c:tx>
            <c:strRef>
              <c:f>Height!$D$18</c:f>
              <c:strCache>
                <c:ptCount val="1"/>
                <c:pt idx="0">
                  <c:v>John Innes No.2</c:v>
                </c:pt>
              </c:strCache>
            </c:strRef>
          </c:tx>
          <c:errBars>
            <c:errBarType val="both"/>
            <c:errValType val="cust"/>
            <c:plus>
              <c:numRef>
                <c:f>(Height!$I$11,Height!$I$12,Height!$I$13,Height!$I$14,Height!$I$15)</c:f>
                <c:numCache>
                  <c:formatCode>General</c:formatCode>
                  <c:ptCount val="5"/>
                  <c:pt idx="0">
                    <c:v>2.3184046238739202</c:v>
                  </c:pt>
                  <c:pt idx="1">
                    <c:v>4.3210965043608995</c:v>
                  </c:pt>
                  <c:pt idx="2">
                    <c:v>2.7012728481217891</c:v>
                  </c:pt>
                  <c:pt idx="3">
                    <c:v>5.0124844139408555</c:v>
                  </c:pt>
                  <c:pt idx="4">
                    <c:v>3.3541019662496847</c:v>
                  </c:pt>
                </c:numCache>
              </c:numRef>
            </c:plus>
            <c:minus>
              <c:numRef>
                <c:f>(Height!$I$11,Height!$I$12,Height!$I$13,Height!$I$14,Height!$I$15)</c:f>
                <c:numCache>
                  <c:formatCode>General</c:formatCode>
                  <c:ptCount val="5"/>
                  <c:pt idx="0">
                    <c:v>2.3184046238739202</c:v>
                  </c:pt>
                  <c:pt idx="1">
                    <c:v>4.3210965043608995</c:v>
                  </c:pt>
                  <c:pt idx="2">
                    <c:v>2.7012728481217891</c:v>
                  </c:pt>
                  <c:pt idx="3">
                    <c:v>5.0124844139408555</c:v>
                  </c:pt>
                  <c:pt idx="4">
                    <c:v>3.3541019662496847</c:v>
                  </c:pt>
                </c:numCache>
              </c:numRef>
            </c:minus>
          </c:errBars>
          <c:cat>
            <c:numRef>
              <c:f>Height!$B$19:$B$23</c:f>
              <c:numCache>
                <c:formatCode>0.00%</c:formatCode>
                <c:ptCount val="5"/>
                <c:pt idx="0" formatCode="0%">
                  <c:v>0</c:v>
                </c:pt>
                <c:pt idx="1">
                  <c:v>3.0000000000000066E-3</c:v>
                </c:pt>
                <c:pt idx="2" formatCode="0%">
                  <c:v>1.0000000000000012E-2</c:v>
                </c:pt>
                <c:pt idx="3" formatCode="0%">
                  <c:v>3.0000000000000058E-2</c:v>
                </c:pt>
                <c:pt idx="4" formatCode="0%">
                  <c:v>0.1</c:v>
                </c:pt>
              </c:numCache>
            </c:numRef>
          </c:cat>
          <c:val>
            <c:numRef>
              <c:f>Height!$D$19:$D$23</c:f>
              <c:numCache>
                <c:formatCode>0.0</c:formatCode>
                <c:ptCount val="5"/>
                <c:pt idx="0">
                  <c:v>64</c:v>
                </c:pt>
                <c:pt idx="1">
                  <c:v>84.25</c:v>
                </c:pt>
                <c:pt idx="2">
                  <c:v>86.25</c:v>
                </c:pt>
                <c:pt idx="3">
                  <c:v>77</c:v>
                </c:pt>
                <c:pt idx="4">
                  <c:v>78</c:v>
                </c:pt>
              </c:numCache>
            </c:numRef>
          </c:val>
        </c:ser>
        <c:axId val="43190144"/>
        <c:axId val="43212800"/>
      </c:barChart>
      <c:catAx>
        <c:axId val="43190144"/>
        <c:scaling>
          <c:orientation val="minMax"/>
        </c:scaling>
        <c:axPos val="b"/>
        <c:title>
          <c:tx>
            <c:rich>
              <a:bodyPr/>
              <a:lstStyle/>
              <a:p>
                <a:pPr>
                  <a:defRPr sz="1600"/>
                </a:pPr>
                <a:r>
                  <a:rPr lang="en-US" sz="1600"/>
                  <a:t>% Biochar</a:t>
                </a:r>
              </a:p>
            </c:rich>
          </c:tx>
        </c:title>
        <c:numFmt formatCode="0%" sourceLinked="1"/>
        <c:tickLblPos val="nextTo"/>
        <c:crossAx val="43212800"/>
        <c:crosses val="autoZero"/>
        <c:auto val="1"/>
        <c:lblAlgn val="ctr"/>
        <c:lblOffset val="100"/>
      </c:catAx>
      <c:valAx>
        <c:axId val="43212800"/>
        <c:scaling>
          <c:orientation val="minMax"/>
        </c:scaling>
        <c:axPos val="l"/>
        <c:majorGridlines/>
        <c:title>
          <c:tx>
            <c:rich>
              <a:bodyPr rot="-5400000" vert="horz"/>
              <a:lstStyle/>
              <a:p>
                <a:pPr>
                  <a:defRPr sz="1600"/>
                </a:pPr>
                <a:r>
                  <a:rPr lang="en-US" sz="1600"/>
                  <a:t>Height (Cm)</a:t>
                </a:r>
              </a:p>
            </c:rich>
          </c:tx>
        </c:title>
        <c:numFmt formatCode="General" sourceLinked="1"/>
        <c:tickLblPos val="nextTo"/>
        <c:crossAx val="43190144"/>
        <c:crosses val="autoZero"/>
        <c:crossBetween val="between"/>
      </c:valAx>
    </c:plotArea>
    <c:legend>
      <c:legendPos val="r"/>
      <c:txPr>
        <a:bodyPr/>
        <a:lstStyle/>
        <a:p>
          <a:pPr>
            <a:defRPr sz="16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Average weight of Plants</a:t>
            </a:r>
          </a:p>
        </c:rich>
      </c:tx>
    </c:title>
    <c:plotArea>
      <c:layout/>
      <c:barChart>
        <c:barDir val="col"/>
        <c:grouping val="clustered"/>
        <c:ser>
          <c:idx val="0"/>
          <c:order val="0"/>
          <c:tx>
            <c:strRef>
              <c:f>'Biomass - Weight'!$C$18</c:f>
              <c:strCache>
                <c:ptCount val="1"/>
                <c:pt idx="0">
                  <c:v>Sand</c:v>
                </c:pt>
              </c:strCache>
            </c:strRef>
          </c:tx>
          <c:errBars>
            <c:errBarType val="both"/>
            <c:errValType val="cust"/>
            <c:plus>
              <c:numRef>
                <c:f>('Biomass - Weight'!$J$4,'Biomass - Weight'!$J$5,'Biomass - Weight'!$J$6,'Biomass - Weight'!$J$7,'Biomass - Weight'!$J$8)</c:f>
                <c:numCache>
                  <c:formatCode>General</c:formatCode>
                  <c:ptCount val="5"/>
                  <c:pt idx="0">
                    <c:v>0.74045453382815263</c:v>
                  </c:pt>
                  <c:pt idx="1">
                    <c:v>0.2457980200625445</c:v>
                  </c:pt>
                  <c:pt idx="2">
                    <c:v>0.1711237369079272</c:v>
                  </c:pt>
                  <c:pt idx="3">
                    <c:v>0.1627562082789277</c:v>
                  </c:pt>
                  <c:pt idx="4">
                    <c:v>0.31275656134870666</c:v>
                  </c:pt>
                </c:numCache>
              </c:numRef>
            </c:plus>
            <c:minus>
              <c:numRef>
                <c:f>('Biomass - Weight'!$J$4,'Biomass - Weight'!$J$5,'Biomass - Weight'!$J$6,'Biomass - Weight'!$J$7,'Biomass - Weight'!$J$8)</c:f>
                <c:numCache>
                  <c:formatCode>General</c:formatCode>
                  <c:ptCount val="5"/>
                  <c:pt idx="0">
                    <c:v>0.74045453382815263</c:v>
                  </c:pt>
                  <c:pt idx="1">
                    <c:v>0.2457980200625445</c:v>
                  </c:pt>
                  <c:pt idx="2">
                    <c:v>0.1711237369079272</c:v>
                  </c:pt>
                  <c:pt idx="3">
                    <c:v>0.1627562082789277</c:v>
                  </c:pt>
                  <c:pt idx="4">
                    <c:v>0.31275656134870666</c:v>
                  </c:pt>
                </c:numCache>
              </c:numRef>
            </c:minus>
          </c:errBars>
          <c:cat>
            <c:numRef>
              <c:f>'Biomass - Weight'!$B$19:$B$23</c:f>
              <c:numCache>
                <c:formatCode>0.00%</c:formatCode>
                <c:ptCount val="5"/>
                <c:pt idx="0" formatCode="0%">
                  <c:v>0</c:v>
                </c:pt>
                <c:pt idx="1">
                  <c:v>3.0000000000000035E-3</c:v>
                </c:pt>
                <c:pt idx="2" formatCode="0%">
                  <c:v>1.0000000000000005E-2</c:v>
                </c:pt>
                <c:pt idx="3" formatCode="0%">
                  <c:v>3.0000000000000002E-2</c:v>
                </c:pt>
                <c:pt idx="4" formatCode="0%">
                  <c:v>0.1</c:v>
                </c:pt>
              </c:numCache>
            </c:numRef>
          </c:cat>
          <c:val>
            <c:numRef>
              <c:f>'Biomass - Weight'!$C$19:$C$23</c:f>
              <c:numCache>
                <c:formatCode>0.0</c:formatCode>
                <c:ptCount val="5"/>
                <c:pt idx="0">
                  <c:v>3.6</c:v>
                </c:pt>
                <c:pt idx="1">
                  <c:v>2.1</c:v>
                </c:pt>
                <c:pt idx="2">
                  <c:v>1.9500000000000015</c:v>
                </c:pt>
                <c:pt idx="3">
                  <c:v>1.8</c:v>
                </c:pt>
                <c:pt idx="4">
                  <c:v>1.8</c:v>
                </c:pt>
              </c:numCache>
            </c:numRef>
          </c:val>
        </c:ser>
        <c:ser>
          <c:idx val="1"/>
          <c:order val="1"/>
          <c:tx>
            <c:strRef>
              <c:f>'Biomass - Weight'!$D$18</c:f>
              <c:strCache>
                <c:ptCount val="1"/>
                <c:pt idx="0">
                  <c:v>John Innes No.2</c:v>
                </c:pt>
              </c:strCache>
            </c:strRef>
          </c:tx>
          <c:errBars>
            <c:errBarType val="both"/>
            <c:errValType val="cust"/>
            <c:plus>
              <c:numRef>
                <c:f>('Biomass - Weight'!$J$11,'Biomass - Weight'!$J$12,'Biomass - Weight'!$J$13,'Biomass - Weight'!$J$14,'Biomass - Weight'!$J$15)</c:f>
                <c:numCache>
                  <c:formatCode>General</c:formatCode>
                  <c:ptCount val="5"/>
                  <c:pt idx="0">
                    <c:v>1.5519181679457161</c:v>
                  </c:pt>
                  <c:pt idx="1">
                    <c:v>1.0042990922363038</c:v>
                  </c:pt>
                  <c:pt idx="2">
                    <c:v>3.4001801422865809</c:v>
                  </c:pt>
                  <c:pt idx="3">
                    <c:v>0.94058935425261936</c:v>
                  </c:pt>
                  <c:pt idx="4">
                    <c:v>2.6597756014370835</c:v>
                  </c:pt>
                </c:numCache>
              </c:numRef>
            </c:plus>
            <c:minus>
              <c:numRef>
                <c:f>('Biomass - Weight'!$J$11,'Biomass - Weight'!$J$12,'Biomass - Weight'!$J$13,'Biomass - Weight'!$J$14,'Biomass - Weight'!$J$15)</c:f>
                <c:numCache>
                  <c:formatCode>General</c:formatCode>
                  <c:ptCount val="5"/>
                  <c:pt idx="0">
                    <c:v>1.5519181679457161</c:v>
                  </c:pt>
                  <c:pt idx="1">
                    <c:v>1.0042990922363038</c:v>
                  </c:pt>
                  <c:pt idx="2">
                    <c:v>3.4001801422865809</c:v>
                  </c:pt>
                  <c:pt idx="3">
                    <c:v>0.94058935425261936</c:v>
                  </c:pt>
                  <c:pt idx="4">
                    <c:v>2.6597756014370835</c:v>
                  </c:pt>
                </c:numCache>
              </c:numRef>
            </c:minus>
          </c:errBars>
          <c:cat>
            <c:numRef>
              <c:f>'Biomass - Weight'!$B$19:$B$23</c:f>
              <c:numCache>
                <c:formatCode>0.00%</c:formatCode>
                <c:ptCount val="5"/>
                <c:pt idx="0" formatCode="0%">
                  <c:v>0</c:v>
                </c:pt>
                <c:pt idx="1">
                  <c:v>3.0000000000000035E-3</c:v>
                </c:pt>
                <c:pt idx="2" formatCode="0%">
                  <c:v>1.0000000000000005E-2</c:v>
                </c:pt>
                <c:pt idx="3" formatCode="0%">
                  <c:v>3.0000000000000002E-2</c:v>
                </c:pt>
                <c:pt idx="4" formatCode="0%">
                  <c:v>0.1</c:v>
                </c:pt>
              </c:numCache>
            </c:numRef>
          </c:cat>
          <c:val>
            <c:numRef>
              <c:f>'Biomass - Weight'!$D$19:$D$23</c:f>
              <c:numCache>
                <c:formatCode>0.0</c:formatCode>
                <c:ptCount val="5"/>
                <c:pt idx="0">
                  <c:v>10.5</c:v>
                </c:pt>
                <c:pt idx="1">
                  <c:v>14.2</c:v>
                </c:pt>
                <c:pt idx="2">
                  <c:v>20</c:v>
                </c:pt>
                <c:pt idx="3">
                  <c:v>20.399999999999999</c:v>
                </c:pt>
                <c:pt idx="4">
                  <c:v>20.8</c:v>
                </c:pt>
              </c:numCache>
            </c:numRef>
          </c:val>
        </c:ser>
        <c:axId val="43247104"/>
        <c:axId val="43249024"/>
      </c:barChart>
      <c:catAx>
        <c:axId val="43247104"/>
        <c:scaling>
          <c:orientation val="minMax"/>
        </c:scaling>
        <c:axPos val="b"/>
        <c:title>
          <c:tx>
            <c:rich>
              <a:bodyPr/>
              <a:lstStyle/>
              <a:p>
                <a:pPr>
                  <a:defRPr sz="1600"/>
                </a:pPr>
                <a:r>
                  <a:rPr lang="en-US" sz="1600"/>
                  <a:t>% Biochar</a:t>
                </a:r>
              </a:p>
            </c:rich>
          </c:tx>
        </c:title>
        <c:numFmt formatCode="0%" sourceLinked="1"/>
        <c:tickLblPos val="nextTo"/>
        <c:crossAx val="43249024"/>
        <c:crosses val="autoZero"/>
        <c:auto val="1"/>
        <c:lblAlgn val="ctr"/>
        <c:lblOffset val="100"/>
      </c:catAx>
      <c:valAx>
        <c:axId val="43249024"/>
        <c:scaling>
          <c:orientation val="minMax"/>
          <c:max val="25"/>
        </c:scaling>
        <c:axPos val="l"/>
        <c:majorGridlines/>
        <c:title>
          <c:tx>
            <c:rich>
              <a:bodyPr rot="-5400000" vert="horz"/>
              <a:lstStyle/>
              <a:p>
                <a:pPr>
                  <a:defRPr sz="1600"/>
                </a:pPr>
                <a:r>
                  <a:rPr lang="en-US" sz="1600"/>
                  <a:t>Weight (g)</a:t>
                </a:r>
              </a:p>
            </c:rich>
          </c:tx>
        </c:title>
        <c:numFmt formatCode="0.0" sourceLinked="1"/>
        <c:tickLblPos val="nextTo"/>
        <c:crossAx val="43247104"/>
        <c:crosses val="autoZero"/>
        <c:crossBetween val="between"/>
      </c:valAx>
    </c:plotArea>
    <c:legend>
      <c:legendPos val="r"/>
      <c:txPr>
        <a:bodyPr/>
        <a:lstStyle/>
        <a:p>
          <a:pPr>
            <a:defRPr sz="16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Average </a:t>
            </a:r>
            <a:r>
              <a:rPr lang="en-US" sz="2400" dirty="0" smtClean="0"/>
              <a:t>Num </a:t>
            </a:r>
            <a:r>
              <a:rPr lang="en-US" sz="2400" dirty="0"/>
              <a:t>of Leaves per Plant</a:t>
            </a:r>
          </a:p>
        </c:rich>
      </c:tx>
      <c:layout>
        <c:manualLayout>
          <c:xMode val="edge"/>
          <c:yMode val="edge"/>
          <c:x val="0.16396313108067367"/>
          <c:y val="0"/>
        </c:manualLayout>
      </c:layout>
    </c:title>
    <c:plotArea>
      <c:layout>
        <c:manualLayout>
          <c:layoutTarget val="inner"/>
          <c:xMode val="edge"/>
          <c:yMode val="edge"/>
          <c:x val="0.16563715142761914"/>
          <c:y val="9.7918956982000663E-2"/>
          <c:w val="0.4888434143187253"/>
          <c:h val="0.77838276465441825"/>
        </c:manualLayout>
      </c:layout>
      <c:barChart>
        <c:barDir val="col"/>
        <c:grouping val="clustered"/>
        <c:ser>
          <c:idx val="0"/>
          <c:order val="0"/>
          <c:tx>
            <c:strRef>
              <c:f>'Amount of Leaves'!$C$18</c:f>
              <c:strCache>
                <c:ptCount val="1"/>
                <c:pt idx="0">
                  <c:v>Sand</c:v>
                </c:pt>
              </c:strCache>
            </c:strRef>
          </c:tx>
          <c:errBars>
            <c:errBarType val="both"/>
            <c:errValType val="cust"/>
            <c:plus>
              <c:numRef>
                <c:f>('Amount of Leaves'!$I$4,'Amount of Leaves'!$I$5,'Amount of Leaves'!$I$6,'Amount of Leaves'!$I$7,'Amount of Leaves'!$I$8)</c:f>
                <c:numCache>
                  <c:formatCode>General</c:formatCode>
                  <c:ptCount val="5"/>
                  <c:pt idx="0">
                    <c:v>0.62915286960589689</c:v>
                  </c:pt>
                  <c:pt idx="1">
                    <c:v>0.81649658092772448</c:v>
                  </c:pt>
                  <c:pt idx="2">
                    <c:v>0.62915286960589689</c:v>
                  </c:pt>
                  <c:pt idx="3">
                    <c:v>0.75000000000000111</c:v>
                  </c:pt>
                  <c:pt idx="4">
                    <c:v>1.25</c:v>
                  </c:pt>
                </c:numCache>
              </c:numRef>
            </c:plus>
            <c:minus>
              <c:numRef>
                <c:f>('Amount of Leaves'!$I$4,'Amount of Leaves'!$I$5,'Amount of Leaves'!$I$6,'Amount of Leaves'!$I$7,'Amount of Leaves'!$I$8)</c:f>
                <c:numCache>
                  <c:formatCode>General</c:formatCode>
                  <c:ptCount val="5"/>
                  <c:pt idx="0">
                    <c:v>0.62915286960589689</c:v>
                  </c:pt>
                  <c:pt idx="1">
                    <c:v>0.81649658092772448</c:v>
                  </c:pt>
                  <c:pt idx="2">
                    <c:v>0.62915286960589689</c:v>
                  </c:pt>
                  <c:pt idx="3">
                    <c:v>0.75000000000000111</c:v>
                  </c:pt>
                  <c:pt idx="4">
                    <c:v>1.25</c:v>
                  </c:pt>
                </c:numCache>
              </c:numRef>
            </c:minus>
          </c:errBars>
          <c:cat>
            <c:numRef>
              <c:f>'Amount of Leaves'!$B$19:$B$23</c:f>
              <c:numCache>
                <c:formatCode>0.00%</c:formatCode>
                <c:ptCount val="5"/>
                <c:pt idx="0" formatCode="0%">
                  <c:v>0</c:v>
                </c:pt>
                <c:pt idx="1">
                  <c:v>3.0000000000000044E-3</c:v>
                </c:pt>
                <c:pt idx="2" formatCode="0%">
                  <c:v>1.0000000000000005E-2</c:v>
                </c:pt>
                <c:pt idx="3" formatCode="0%">
                  <c:v>3.0000000000000002E-2</c:v>
                </c:pt>
                <c:pt idx="4" formatCode="0%">
                  <c:v>0.1</c:v>
                </c:pt>
              </c:numCache>
            </c:numRef>
          </c:cat>
          <c:val>
            <c:numRef>
              <c:f>'Amount of Leaves'!$C$19:$C$23</c:f>
              <c:numCache>
                <c:formatCode>0.0</c:formatCode>
                <c:ptCount val="5"/>
                <c:pt idx="0">
                  <c:v>16.100000000000001</c:v>
                </c:pt>
                <c:pt idx="1">
                  <c:v>16</c:v>
                </c:pt>
                <c:pt idx="2">
                  <c:v>15.75</c:v>
                </c:pt>
                <c:pt idx="3">
                  <c:v>15</c:v>
                </c:pt>
                <c:pt idx="4">
                  <c:v>15</c:v>
                </c:pt>
              </c:numCache>
            </c:numRef>
          </c:val>
        </c:ser>
        <c:ser>
          <c:idx val="1"/>
          <c:order val="1"/>
          <c:tx>
            <c:strRef>
              <c:f>'Amount of Leaves'!$D$18</c:f>
              <c:strCache>
                <c:ptCount val="1"/>
                <c:pt idx="0">
                  <c:v>John Innes No.2</c:v>
                </c:pt>
              </c:strCache>
            </c:strRef>
          </c:tx>
          <c:errBars>
            <c:errBarType val="both"/>
            <c:errValType val="cust"/>
            <c:plus>
              <c:numRef>
                <c:f>('Amount of Leaves'!$I$11,'Amount of Leaves'!$I$12,'Amount of Leaves'!$I$13,'Amount of Leaves'!$I$14,'Amount of Leaves'!$I$15)</c:f>
                <c:numCache>
                  <c:formatCode>General</c:formatCode>
                  <c:ptCount val="5"/>
                  <c:pt idx="0">
                    <c:v>0.57735026918962551</c:v>
                  </c:pt>
                  <c:pt idx="1">
                    <c:v>0.9574271077563371</c:v>
                  </c:pt>
                  <c:pt idx="2">
                    <c:v>0.86602540378443982</c:v>
                  </c:pt>
                  <c:pt idx="3">
                    <c:v>1.3768926368215275</c:v>
                  </c:pt>
                  <c:pt idx="4">
                    <c:v>1.0307764064044138</c:v>
                  </c:pt>
                </c:numCache>
              </c:numRef>
            </c:plus>
            <c:minus>
              <c:numRef>
                <c:f>('Amount of Leaves'!$I$11,'Amount of Leaves'!$I$12,'Amount of Leaves'!$I$13,'Amount of Leaves'!$I$14,'Amount of Leaves'!$I$15)</c:f>
                <c:numCache>
                  <c:formatCode>General</c:formatCode>
                  <c:ptCount val="5"/>
                  <c:pt idx="0">
                    <c:v>0.57735026918962551</c:v>
                  </c:pt>
                  <c:pt idx="1">
                    <c:v>0.9574271077563371</c:v>
                  </c:pt>
                  <c:pt idx="2">
                    <c:v>0.86602540378443982</c:v>
                  </c:pt>
                  <c:pt idx="3">
                    <c:v>1.3768926368215275</c:v>
                  </c:pt>
                  <c:pt idx="4">
                    <c:v>1.0307764064044138</c:v>
                  </c:pt>
                </c:numCache>
              </c:numRef>
            </c:minus>
          </c:errBars>
          <c:cat>
            <c:numRef>
              <c:f>'Amount of Leaves'!$B$19:$B$23</c:f>
              <c:numCache>
                <c:formatCode>0.00%</c:formatCode>
                <c:ptCount val="5"/>
                <c:pt idx="0" formatCode="0%">
                  <c:v>0</c:v>
                </c:pt>
                <c:pt idx="1">
                  <c:v>3.0000000000000044E-3</c:v>
                </c:pt>
                <c:pt idx="2" formatCode="0%">
                  <c:v>1.0000000000000005E-2</c:v>
                </c:pt>
                <c:pt idx="3" formatCode="0%">
                  <c:v>3.0000000000000002E-2</c:v>
                </c:pt>
                <c:pt idx="4" formatCode="0%">
                  <c:v>0.1</c:v>
                </c:pt>
              </c:numCache>
            </c:numRef>
          </c:cat>
          <c:val>
            <c:numRef>
              <c:f>'Amount of Leaves'!$D$19:$D$23</c:f>
              <c:numCache>
                <c:formatCode>0.0</c:formatCode>
                <c:ptCount val="5"/>
                <c:pt idx="0">
                  <c:v>18</c:v>
                </c:pt>
                <c:pt idx="1">
                  <c:v>18.5</c:v>
                </c:pt>
                <c:pt idx="2">
                  <c:v>20.5</c:v>
                </c:pt>
                <c:pt idx="3">
                  <c:v>21.25</c:v>
                </c:pt>
                <c:pt idx="4">
                  <c:v>22.25</c:v>
                </c:pt>
              </c:numCache>
            </c:numRef>
          </c:val>
        </c:ser>
        <c:axId val="43299968"/>
        <c:axId val="43301888"/>
      </c:barChart>
      <c:catAx>
        <c:axId val="43299968"/>
        <c:scaling>
          <c:orientation val="minMax"/>
        </c:scaling>
        <c:axPos val="b"/>
        <c:title>
          <c:tx>
            <c:rich>
              <a:bodyPr/>
              <a:lstStyle/>
              <a:p>
                <a:pPr>
                  <a:defRPr sz="1600"/>
                </a:pPr>
                <a:r>
                  <a:rPr lang="en-US" sz="1600"/>
                  <a:t>% Biochar</a:t>
                </a:r>
              </a:p>
            </c:rich>
          </c:tx>
        </c:title>
        <c:numFmt formatCode="0%" sourceLinked="1"/>
        <c:tickLblPos val="nextTo"/>
        <c:crossAx val="43301888"/>
        <c:crosses val="autoZero"/>
        <c:auto val="1"/>
        <c:lblAlgn val="ctr"/>
        <c:lblOffset val="100"/>
      </c:catAx>
      <c:valAx>
        <c:axId val="43301888"/>
        <c:scaling>
          <c:orientation val="minMax"/>
        </c:scaling>
        <c:axPos val="l"/>
        <c:majorGridlines/>
        <c:title>
          <c:tx>
            <c:rich>
              <a:bodyPr rot="-5400000" vert="horz"/>
              <a:lstStyle/>
              <a:p>
                <a:pPr>
                  <a:defRPr sz="1600"/>
                </a:pPr>
                <a:r>
                  <a:rPr lang="en-US" sz="1600"/>
                  <a:t>Number of Leaves</a:t>
                </a:r>
              </a:p>
            </c:rich>
          </c:tx>
          <c:layout>
            <c:manualLayout>
              <c:xMode val="edge"/>
              <c:yMode val="edge"/>
              <c:x val="0"/>
              <c:y val="0.24946179921948294"/>
            </c:manualLayout>
          </c:layout>
        </c:title>
        <c:numFmt formatCode="0.0" sourceLinked="1"/>
        <c:tickLblPos val="nextTo"/>
        <c:crossAx val="43299968"/>
        <c:crosses val="autoZero"/>
        <c:crossBetween val="between"/>
      </c:valAx>
    </c:plotArea>
    <c:legend>
      <c:legendPos val="r"/>
      <c:layout>
        <c:manualLayout>
          <c:xMode val="edge"/>
          <c:yMode val="edge"/>
          <c:x val="0.66721950432996979"/>
          <c:y val="0.46636790879190027"/>
          <c:w val="0.29195901310110844"/>
          <c:h val="0.28279470341022822"/>
        </c:manualLayout>
      </c:layout>
      <c:txPr>
        <a:bodyPr/>
        <a:lstStyle/>
        <a:p>
          <a:pPr>
            <a:defRPr sz="16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Average Chlorophyll Content</a:t>
            </a:r>
          </a:p>
        </c:rich>
      </c:tx>
      <c:layout>
        <c:manualLayout>
          <c:xMode val="edge"/>
          <c:yMode val="edge"/>
          <c:x val="0.20049161204310631"/>
          <c:y val="1.4592940090396818E-3"/>
        </c:manualLayout>
      </c:layout>
    </c:title>
    <c:plotArea>
      <c:layout>
        <c:manualLayout>
          <c:layoutTarget val="inner"/>
          <c:xMode val="edge"/>
          <c:yMode val="edge"/>
          <c:x val="0.23055132322158201"/>
          <c:y val="0.13301851851851837"/>
          <c:w val="0.52491742540070507"/>
          <c:h val="0.7449753572470118"/>
        </c:manualLayout>
      </c:layout>
      <c:barChart>
        <c:barDir val="col"/>
        <c:grouping val="clustered"/>
        <c:ser>
          <c:idx val="0"/>
          <c:order val="0"/>
          <c:tx>
            <c:strRef>
              <c:f>'J.I No.2'!$Z$26</c:f>
              <c:strCache>
                <c:ptCount val="1"/>
                <c:pt idx="0">
                  <c:v>Sand</c:v>
                </c:pt>
              </c:strCache>
            </c:strRef>
          </c:tx>
          <c:errBars>
            <c:errBarType val="both"/>
            <c:errValType val="cust"/>
            <c:plus>
              <c:numRef>
                <c:f>('J.I No.2'!$AT$4,'J.I No.2'!$AT$8,'J.I No.2'!$AT$12,'J.I No.2'!$AT$16,'J.I No.2'!$AT$20)</c:f>
                <c:numCache>
                  <c:formatCode>General</c:formatCode>
                  <c:ptCount val="5"/>
                  <c:pt idx="0">
                    <c:v>9.0929140562254748E-2</c:v>
                  </c:pt>
                  <c:pt idx="1">
                    <c:v>0.34804555164305384</c:v>
                  </c:pt>
                  <c:pt idx="2">
                    <c:v>0.14766704288890847</c:v>
                  </c:pt>
                  <c:pt idx="3">
                    <c:v>0.19792032160367568</c:v>
                  </c:pt>
                  <c:pt idx="4">
                    <c:v>5.6702568964384317E-2</c:v>
                  </c:pt>
                </c:numCache>
              </c:numRef>
            </c:plus>
            <c:minus>
              <c:numRef>
                <c:f>('J.I No.2'!$AT$4,'J.I No.2'!$AT$8,'J.I No.2'!$AT$12,'J.I No.2'!$AT$16,'J.I No.2'!$AT$20)</c:f>
                <c:numCache>
                  <c:formatCode>General</c:formatCode>
                  <c:ptCount val="5"/>
                  <c:pt idx="0">
                    <c:v>9.0929140562254748E-2</c:v>
                  </c:pt>
                  <c:pt idx="1">
                    <c:v>0.34804555164305384</c:v>
                  </c:pt>
                  <c:pt idx="2">
                    <c:v>0.14766704288890847</c:v>
                  </c:pt>
                  <c:pt idx="3">
                    <c:v>0.19792032160367568</c:v>
                  </c:pt>
                  <c:pt idx="4">
                    <c:v>5.6702568964384317E-2</c:v>
                  </c:pt>
                </c:numCache>
              </c:numRef>
            </c:minus>
          </c:errBars>
          <c:cat>
            <c:numRef>
              <c:f>'J.I No.2'!$Y$27:$Y$31</c:f>
              <c:numCache>
                <c:formatCode>0.00%</c:formatCode>
                <c:ptCount val="5"/>
                <c:pt idx="0" formatCode="0%">
                  <c:v>0</c:v>
                </c:pt>
                <c:pt idx="1">
                  <c:v>3.0000000000000035E-3</c:v>
                </c:pt>
                <c:pt idx="2" formatCode="0%">
                  <c:v>1.0000000000000005E-2</c:v>
                </c:pt>
                <c:pt idx="3" formatCode="0%">
                  <c:v>3.0000000000000002E-2</c:v>
                </c:pt>
                <c:pt idx="4" formatCode="0%">
                  <c:v>0.1</c:v>
                </c:pt>
              </c:numCache>
            </c:numRef>
          </c:cat>
          <c:val>
            <c:numRef>
              <c:f>'J.I No.2'!$Z$27:$Z$31</c:f>
              <c:numCache>
                <c:formatCode>General</c:formatCode>
                <c:ptCount val="5"/>
                <c:pt idx="0">
                  <c:v>23.777083333333305</c:v>
                </c:pt>
                <c:pt idx="1">
                  <c:v>20.008333333333269</c:v>
                </c:pt>
                <c:pt idx="2">
                  <c:v>19.604166666666696</c:v>
                </c:pt>
                <c:pt idx="3">
                  <c:v>19.118750000000027</c:v>
                </c:pt>
                <c:pt idx="4">
                  <c:v>19.633333333333301</c:v>
                </c:pt>
              </c:numCache>
            </c:numRef>
          </c:val>
        </c:ser>
        <c:ser>
          <c:idx val="1"/>
          <c:order val="1"/>
          <c:tx>
            <c:strRef>
              <c:f>'J.I No.2'!$AA$26</c:f>
              <c:strCache>
                <c:ptCount val="1"/>
                <c:pt idx="0">
                  <c:v>J.I. No.2</c:v>
                </c:pt>
              </c:strCache>
            </c:strRef>
          </c:tx>
          <c:errBars>
            <c:errBarType val="both"/>
            <c:errValType val="cust"/>
            <c:plus>
              <c:numRef>
                <c:f>('J.I No.2'!$V$4,'J.I No.2'!$V$8,'J.I No.2'!$V$12,'J.I No.2'!$V$16,'J.I No.2'!$V$20)</c:f>
                <c:numCache>
                  <c:formatCode>General</c:formatCode>
                  <c:ptCount val="5"/>
                  <c:pt idx="0">
                    <c:v>0.31580463108038354</c:v>
                  </c:pt>
                  <c:pt idx="1">
                    <c:v>0.48903526739905007</c:v>
                  </c:pt>
                  <c:pt idx="2">
                    <c:v>0.74522093404824463</c:v>
                  </c:pt>
                  <c:pt idx="3">
                    <c:v>0.41076963292724816</c:v>
                  </c:pt>
                  <c:pt idx="4">
                    <c:v>0.48749422240013629</c:v>
                  </c:pt>
                </c:numCache>
              </c:numRef>
            </c:plus>
            <c:minus>
              <c:numRef>
                <c:f>('J.I No.2'!$V$4,'J.I No.2'!$V$8,'J.I No.2'!$V$12,'J.I No.2'!$V$16,'J.I No.2'!$V$20)</c:f>
                <c:numCache>
                  <c:formatCode>General</c:formatCode>
                  <c:ptCount val="5"/>
                  <c:pt idx="0">
                    <c:v>0.31580463108038354</c:v>
                  </c:pt>
                  <c:pt idx="1">
                    <c:v>0.48903526739905007</c:v>
                  </c:pt>
                  <c:pt idx="2">
                    <c:v>0.74522093404824463</c:v>
                  </c:pt>
                  <c:pt idx="3">
                    <c:v>0.41076963292724816</c:v>
                  </c:pt>
                  <c:pt idx="4">
                    <c:v>0.48749422240013629</c:v>
                  </c:pt>
                </c:numCache>
              </c:numRef>
            </c:minus>
          </c:errBars>
          <c:cat>
            <c:numRef>
              <c:f>'J.I No.2'!$Y$27:$Y$31</c:f>
              <c:numCache>
                <c:formatCode>0.00%</c:formatCode>
                <c:ptCount val="5"/>
                <c:pt idx="0" formatCode="0%">
                  <c:v>0</c:v>
                </c:pt>
                <c:pt idx="1">
                  <c:v>3.0000000000000035E-3</c:v>
                </c:pt>
                <c:pt idx="2" formatCode="0%">
                  <c:v>1.0000000000000005E-2</c:v>
                </c:pt>
                <c:pt idx="3" formatCode="0%">
                  <c:v>3.0000000000000002E-2</c:v>
                </c:pt>
                <c:pt idx="4" formatCode="0%">
                  <c:v>0.1</c:v>
                </c:pt>
              </c:numCache>
            </c:numRef>
          </c:cat>
          <c:val>
            <c:numRef>
              <c:f>'J.I No.2'!$AA$27:$AA$31</c:f>
              <c:numCache>
                <c:formatCode>General</c:formatCode>
                <c:ptCount val="5"/>
                <c:pt idx="0">
                  <c:v>28.641666666666691</c:v>
                </c:pt>
                <c:pt idx="1">
                  <c:v>30.172916666666687</c:v>
                </c:pt>
                <c:pt idx="2">
                  <c:v>31.720833333333278</c:v>
                </c:pt>
                <c:pt idx="3">
                  <c:v>32.685106382978844</c:v>
                </c:pt>
                <c:pt idx="4">
                  <c:v>34.952083333333285</c:v>
                </c:pt>
              </c:numCache>
            </c:numRef>
          </c:val>
        </c:ser>
        <c:axId val="43344640"/>
        <c:axId val="43346560"/>
      </c:barChart>
      <c:catAx>
        <c:axId val="43344640"/>
        <c:scaling>
          <c:orientation val="minMax"/>
        </c:scaling>
        <c:axPos val="b"/>
        <c:title>
          <c:tx>
            <c:rich>
              <a:bodyPr/>
              <a:lstStyle/>
              <a:p>
                <a:pPr>
                  <a:defRPr sz="1600"/>
                </a:pPr>
                <a:r>
                  <a:rPr lang="en-US" sz="1600"/>
                  <a:t>% Biochar</a:t>
                </a:r>
              </a:p>
            </c:rich>
          </c:tx>
        </c:title>
        <c:numFmt formatCode="0%" sourceLinked="1"/>
        <c:tickLblPos val="nextTo"/>
        <c:crossAx val="43346560"/>
        <c:crosses val="autoZero"/>
        <c:auto val="1"/>
        <c:lblAlgn val="ctr"/>
        <c:lblOffset val="100"/>
      </c:catAx>
      <c:valAx>
        <c:axId val="43346560"/>
        <c:scaling>
          <c:orientation val="minMax"/>
          <c:max val="40"/>
          <c:min val="0"/>
        </c:scaling>
        <c:axPos val="l"/>
        <c:majorGridlines/>
        <c:title>
          <c:tx>
            <c:rich>
              <a:bodyPr rot="-5400000" vert="horz"/>
              <a:lstStyle/>
              <a:p>
                <a:pPr>
                  <a:defRPr sz="1400"/>
                </a:pPr>
                <a:r>
                  <a:rPr lang="en-US" sz="1400" dirty="0"/>
                  <a:t>Chlorophyll </a:t>
                </a:r>
                <a:r>
                  <a:rPr lang="en-US" sz="1400" dirty="0" smtClean="0"/>
                  <a:t>Conc. </a:t>
                </a:r>
                <a:r>
                  <a:rPr lang="en-US" sz="1400" dirty="0"/>
                  <a:t>(SPAD)</a:t>
                </a:r>
              </a:p>
            </c:rich>
          </c:tx>
        </c:title>
        <c:numFmt formatCode="General" sourceLinked="1"/>
        <c:tickLblPos val="nextTo"/>
        <c:crossAx val="43344640"/>
        <c:crosses val="autoZero"/>
        <c:crossBetween val="between"/>
      </c:valAx>
    </c:plotArea>
    <c:legend>
      <c:legendPos val="r"/>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2F34C6F-794D-4623-BAD6-D2116174B392}" type="datetimeFigureOut">
              <a:rPr lang="en-IE"/>
              <a:pPr>
                <a:defRPr/>
              </a:pPr>
              <a:t>06/06/2014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522297C-C582-4CEF-83AD-0F237B003307}"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2247E0-869C-4096-AE6D-674FED368A68}" type="slidenum">
              <a:rPr lang="en-IE"/>
              <a:pPr fontAlgn="base">
                <a:spcBef>
                  <a:spcPct val="0"/>
                </a:spcBef>
                <a:spcAft>
                  <a:spcPct val="0"/>
                </a:spcAft>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F6A473-2658-4C28-85FA-0164A1C0ACC4}" type="slidenum">
              <a:rPr lang="en-IE"/>
              <a:pPr fontAlgn="base">
                <a:spcBef>
                  <a:spcPct val="0"/>
                </a:spcBef>
                <a:spcAft>
                  <a:spcPct val="0"/>
                </a:spcAft>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149AC-F1A4-465D-9FB6-A6E405EBA049}" type="slidenum">
              <a:rPr lang="en-IE"/>
              <a:pPr fontAlgn="base">
                <a:spcBef>
                  <a:spcPct val="0"/>
                </a:spcBef>
                <a:spcAft>
                  <a:spcPct val="0"/>
                </a:spcAft>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5466E-0226-49E2-A590-5CFC56A6A740}" type="slidenum">
              <a:rPr lang="en-IE"/>
              <a:pPr fontAlgn="base">
                <a:spcBef>
                  <a:spcPct val="0"/>
                </a:spcBef>
                <a:spcAft>
                  <a:spcPct val="0"/>
                </a:spcAft>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9A724D-C414-4B65-B6E7-10A9EAEEC718}" type="slidenum">
              <a:rPr lang="en-IE"/>
              <a:pPr fontAlgn="base">
                <a:spcBef>
                  <a:spcPct val="0"/>
                </a:spcBef>
                <a:spcAft>
                  <a:spcPct val="0"/>
                </a:spcAft>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2EA4D-58D1-4572-8DF1-B19574CB1704}" type="slidenum">
              <a:rPr lang="en-IE"/>
              <a:pPr fontAlgn="base">
                <a:spcBef>
                  <a:spcPct val="0"/>
                </a:spcBef>
                <a:spcAft>
                  <a:spcPct val="0"/>
                </a:spcAft>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CC832-4E62-40D5-BCB0-5BFC384EDC65}" type="slidenum">
              <a:rPr lang="en-IE"/>
              <a:pPr fontAlgn="base">
                <a:spcBef>
                  <a:spcPct val="0"/>
                </a:spcBef>
                <a:spcAft>
                  <a:spcPct val="0"/>
                </a:spcAft>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C0204-5076-4EDF-AEE7-02DF93379A1A}" type="slidenum">
              <a:rPr lang="en-IE"/>
              <a:pPr fontAlgn="base">
                <a:spcBef>
                  <a:spcPct val="0"/>
                </a:spcBef>
                <a:spcAft>
                  <a:spcPct val="0"/>
                </a:spcAft>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ED610-5A2E-46F9-966D-58ACD9539681}" type="slidenum">
              <a:rPr lang="en-IE"/>
              <a:pPr fontAlgn="base">
                <a:spcBef>
                  <a:spcPct val="0"/>
                </a:spcBef>
                <a:spcAft>
                  <a:spcPct val="0"/>
                </a:spcAft>
              </a:pPr>
              <a:t>17</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F762B3-AABD-4548-89F1-89671AEAE6A7}" type="slidenum">
              <a:rPr lang="en-IE"/>
              <a:pPr fontAlgn="base">
                <a:spcBef>
                  <a:spcPct val="0"/>
                </a:spcBef>
                <a:spcAft>
                  <a:spcPct val="0"/>
                </a:spcAft>
              </a:pPr>
              <a:t>18</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00CBC-36B4-483D-BC29-C0C27C8B45B2}" type="slidenum">
              <a:rPr lang="en-IE"/>
              <a:pPr fontAlgn="base">
                <a:spcBef>
                  <a:spcPct val="0"/>
                </a:spcBef>
                <a:spcAft>
                  <a:spcPct val="0"/>
                </a:spcAft>
              </a:pPr>
              <a:t>19</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D0FB1F-CF3B-4881-9199-2B9741DC330B}" type="slidenum">
              <a:rPr lang="en-IE"/>
              <a:pPr fontAlgn="base">
                <a:spcBef>
                  <a:spcPct val="0"/>
                </a:spcBef>
                <a:spcAft>
                  <a:spcPct val="0"/>
                </a:spcAft>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408AE-55AA-41FD-924B-92A795AD8971}" type="slidenum">
              <a:rPr lang="en-IE"/>
              <a:pPr fontAlgn="base">
                <a:spcBef>
                  <a:spcPct val="0"/>
                </a:spcBef>
                <a:spcAft>
                  <a:spcPct val="0"/>
                </a:spcAft>
              </a:pPr>
              <a:t>20</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FA0C5C-D0A5-43E3-82C5-2DEBFD917B74}" type="slidenum">
              <a:rPr lang="en-IE"/>
              <a:pPr fontAlgn="base">
                <a:spcBef>
                  <a:spcPct val="0"/>
                </a:spcBef>
                <a:spcAft>
                  <a:spcPct val="0"/>
                </a:spcAft>
              </a:pPr>
              <a:t>21</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A1C314-C16B-40B2-BDF9-396CACEFE76B}" type="slidenum">
              <a:rPr lang="en-IE"/>
              <a:pPr fontAlgn="base">
                <a:spcBef>
                  <a:spcPct val="0"/>
                </a:spcBef>
                <a:spcAft>
                  <a:spcPct val="0"/>
                </a:spcAft>
              </a:pPr>
              <a:t>22</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26726-C0ED-4956-B527-286ED337EF26}" type="slidenum">
              <a:rPr lang="en-IE"/>
              <a:pPr fontAlgn="base">
                <a:spcBef>
                  <a:spcPct val="0"/>
                </a:spcBef>
                <a:spcAft>
                  <a:spcPct val="0"/>
                </a:spcAft>
              </a:pPr>
              <a:t>23</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58235-B697-43F3-8573-71B3DB8457C0}" type="slidenum">
              <a:rPr lang="en-IE"/>
              <a:pPr fontAlgn="base">
                <a:spcBef>
                  <a:spcPct val="0"/>
                </a:spcBef>
                <a:spcAft>
                  <a:spcPct val="0"/>
                </a:spcAft>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91C97F-09C2-46DE-A343-92B5877FACDC}" type="slidenum">
              <a:rPr lang="en-IE"/>
              <a:pPr fontAlgn="base">
                <a:spcBef>
                  <a:spcPct val="0"/>
                </a:spcBef>
                <a:spcAft>
                  <a:spcPct val="0"/>
                </a:spcAft>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B2340-9C12-4E46-A22D-7C4348A546E9}" type="slidenum">
              <a:rPr lang="en-IE"/>
              <a:pPr fontAlgn="base">
                <a:spcBef>
                  <a:spcPct val="0"/>
                </a:spcBef>
                <a:spcAft>
                  <a:spcPct val="0"/>
                </a:spcAft>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C8C74F-D27D-4425-A4B5-3344E04B7620}" type="slidenum">
              <a:rPr lang="en-IE"/>
              <a:pPr fontAlgn="base">
                <a:spcBef>
                  <a:spcPct val="0"/>
                </a:spcBef>
                <a:spcAft>
                  <a:spcPct val="0"/>
                </a:spcAft>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35B30-CCB7-4CE8-8B3E-DD2E207C2481}" type="slidenum">
              <a:rPr lang="en-IE"/>
              <a:pPr fontAlgn="base">
                <a:spcBef>
                  <a:spcPct val="0"/>
                </a:spcBef>
                <a:spcAft>
                  <a:spcPct val="0"/>
                </a:spcAft>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223F9D-8834-4773-AAFC-AD38FABD3514}" type="slidenum">
              <a:rPr lang="en-IE"/>
              <a:pPr fontAlgn="base">
                <a:spcBef>
                  <a:spcPct val="0"/>
                </a:spcBef>
                <a:spcAft>
                  <a:spcPct val="0"/>
                </a:spcAft>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7DBB9E-EC35-43F0-9993-40ECBA27241D}" type="slidenum">
              <a:rPr lang="en-IE"/>
              <a:pPr fontAlgn="base">
                <a:spcBef>
                  <a:spcPct val="0"/>
                </a:spcBef>
                <a:spcAft>
                  <a:spcPct val="0"/>
                </a:spcAft>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CB46D0F-E958-4481-94B5-FDE203C75572}" type="datetimeFigureOut">
              <a:rPr lang="en-US"/>
              <a:pPr>
                <a:defRPr/>
              </a:pPr>
              <a:t>6/6/2014</a:t>
            </a:fld>
            <a:endParaRPr lang="en-US"/>
          </a:p>
        </p:txBody>
      </p:sp>
      <p:sp>
        <p:nvSpPr>
          <p:cNvPr id="7"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62464947-B184-403E-A9A5-F9C472B563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D8B2543B-8CE1-40CD-990D-E56B4D8F3385}" type="datetimeFigureOut">
              <a:rPr lang="en-US"/>
              <a:pPr>
                <a:defRPr/>
              </a:pPr>
              <a:t>6/6/2014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BA7297DA-42F6-44D6-AFED-8E82B24950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0423DF3-AD7F-4611-ABA4-D98F4D1DBFAB}" type="datetimeFigureOut">
              <a:rPr lang="en-US"/>
              <a:pPr>
                <a:defRPr/>
              </a:pPr>
              <a:t>6/6/2014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6BA97E6-F243-4376-A60A-8AAC7B3067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EA31BE5E-08B7-41E3-8DB7-E3ABCDC88ED2}" type="datetimeFigureOut">
              <a:rPr lang="en-US"/>
              <a:pPr>
                <a:defRPr/>
              </a:pPr>
              <a:t>6/6/2014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FC2CBD7A-7572-4BD4-8C31-B3BF788C87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8ABE97B-0D75-4742-AF23-234172308CD3}" type="datetimeFigureOut">
              <a:rPr lang="en-US"/>
              <a:pPr>
                <a:defRPr/>
              </a:pPr>
              <a:t>6/6/2014</a:t>
            </a:fld>
            <a:endParaRPr lang="en-US"/>
          </a:p>
        </p:txBody>
      </p:sp>
      <p:sp>
        <p:nvSpPr>
          <p:cNvPr id="9"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98AC26B-9C1C-4003-8981-60C4288184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0CFCC75-84DD-445C-8A7C-8F09962F11A4}" type="datetimeFigureOut">
              <a:rPr lang="en-US"/>
              <a:pPr>
                <a:defRPr/>
              </a:pPr>
              <a:t>6/6/2014</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0B6DAD5-7CCD-4CCC-8AA9-6B04FE4266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644BF7A-1FFD-4F87-80CD-98F0FDE5EB2F}" type="datetimeFigureOut">
              <a:rPr lang="en-US"/>
              <a:pPr>
                <a:defRPr/>
              </a:pPr>
              <a:t>6/6/2014</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FD8CC5F-AFCD-48A3-8097-E23E02711E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3337BFA-55E2-4EC5-A470-A05BE17B33B4}" type="datetimeFigureOut">
              <a:rPr lang="en-US"/>
              <a:pPr>
                <a:defRPr/>
              </a:pPr>
              <a:t>6/6/2014</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EB9A078F-AF6C-403C-B69E-8CBF8D818D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2C5F731A-CFD1-465A-B4F6-4F5F6265D1C0}" type="datetimeFigureOut">
              <a:rPr lang="en-US"/>
              <a:pPr>
                <a:defRPr/>
              </a:pPr>
              <a:t>6/6/2014</a:t>
            </a:fld>
            <a:endParaRPr lang="en-US"/>
          </a:p>
        </p:txBody>
      </p:sp>
      <p:sp>
        <p:nvSpPr>
          <p:cNvPr id="5" name="Footer Placeholder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6CC6B1F5-0479-4BBF-AA0F-22CB0DA5EF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89815C2-C8B2-40B0-A653-74097891B596}" type="datetimeFigureOut">
              <a:rPr lang="en-US"/>
              <a:pPr>
                <a:defRPr/>
              </a:pPr>
              <a:t>6/6/2014</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547FCD1-33FB-4B7F-9DDC-BC36BD93CA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8A5F35DD-6E9D-40EB-BA01-86C1DB94ED81}" type="datetimeFigureOut">
              <a:rPr lang="en-US"/>
              <a:pPr>
                <a:defRPr/>
              </a:pPr>
              <a:t>6/6/2014</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56B6C89-F44F-4E55-8D81-9C176D0088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E03C4849-35C9-4CD1-9147-BF4844B29C2C}" type="datetimeFigureOut">
              <a:rPr lang="en-US"/>
              <a:pPr>
                <a:defRPr/>
              </a:pPr>
              <a:t>6/6/2014</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CC39CA21-FCB3-4760-8B99-EA0F08E45D03}" type="slidenum">
              <a:rPr lang="en-US"/>
              <a:pPr>
                <a:defRPr/>
              </a:pPr>
              <a:t>‹#›</a:t>
            </a:fld>
            <a:endParaRPr lang="en-US">
              <a:solidFill>
                <a:schemeClr val="bg2">
                  <a:shade val="50000"/>
                </a:scheme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5">
                <a:lumMod val="50000"/>
                <a:alpha val="12000"/>
              </a:schemeClr>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1913" y="549275"/>
            <a:ext cx="7267575" cy="1079500"/>
          </a:xfrm>
        </p:spPr>
        <p:txBody>
          <a:bodyPr>
            <a:normAutofit fontScale="90000"/>
          </a:bodyPr>
          <a:lstStyle/>
          <a:p>
            <a:pPr fontAlgn="auto">
              <a:spcAft>
                <a:spcPts val="0"/>
              </a:spcAft>
              <a:defRPr/>
            </a:pPr>
            <a:r>
              <a:rPr lang="en-IE" dirty="0" smtClean="0">
                <a:solidFill>
                  <a:schemeClr val="tx2">
                    <a:satMod val="130000"/>
                  </a:schemeClr>
                </a:solidFill>
              </a:rPr>
              <a:t>The Effects of </a:t>
            </a:r>
            <a:r>
              <a:rPr lang="en-IE" dirty="0" err="1" smtClean="0">
                <a:solidFill>
                  <a:schemeClr val="tx2">
                    <a:satMod val="130000"/>
                  </a:schemeClr>
                </a:solidFill>
              </a:rPr>
              <a:t>Biochar</a:t>
            </a:r>
            <a:r>
              <a:rPr lang="en-IE" dirty="0" smtClean="0">
                <a:solidFill>
                  <a:schemeClr val="tx2">
                    <a:satMod val="130000"/>
                  </a:schemeClr>
                </a:solidFill>
              </a:rPr>
              <a:t> on Plant Growth</a:t>
            </a:r>
            <a:endParaRPr lang="en-IE" dirty="0">
              <a:solidFill>
                <a:schemeClr val="tx2">
                  <a:satMod val="130000"/>
                </a:schemeClr>
              </a:solidFill>
            </a:endParaRPr>
          </a:p>
        </p:txBody>
      </p:sp>
      <p:sp>
        <p:nvSpPr>
          <p:cNvPr id="3" name="Subtitle 2"/>
          <p:cNvSpPr>
            <a:spLocks noGrp="1"/>
          </p:cNvSpPr>
          <p:nvPr>
            <p:ph type="subTitle" idx="1"/>
          </p:nvPr>
        </p:nvSpPr>
        <p:spPr>
          <a:xfrm>
            <a:off x="1371600" y="2852738"/>
            <a:ext cx="6400800" cy="3313112"/>
          </a:xfrm>
        </p:spPr>
        <p:txBody>
          <a:bodyPr>
            <a:normAutofit lnSpcReduction="10000"/>
          </a:bodyPr>
          <a:lstStyle/>
          <a:p>
            <a:pPr fontAlgn="auto">
              <a:spcAft>
                <a:spcPts val="0"/>
              </a:spcAft>
              <a:buFont typeface="Wingdings 2"/>
              <a:buNone/>
              <a:defRPr/>
            </a:pPr>
            <a:r>
              <a:rPr lang="en-IE" sz="2800" dirty="0" smtClean="0"/>
              <a:t>David Rice</a:t>
            </a:r>
          </a:p>
          <a:p>
            <a:pPr fontAlgn="auto">
              <a:spcAft>
                <a:spcPts val="0"/>
              </a:spcAft>
              <a:buFont typeface="Wingdings 2"/>
              <a:buNone/>
              <a:defRPr/>
            </a:pPr>
            <a:r>
              <a:rPr lang="en-IE" sz="2800" dirty="0" smtClean="0"/>
              <a:t>110110356</a:t>
            </a:r>
          </a:p>
          <a:p>
            <a:pPr fontAlgn="auto">
              <a:spcAft>
                <a:spcPts val="0"/>
              </a:spcAft>
              <a:buFont typeface="Wingdings 2"/>
              <a:buNone/>
              <a:defRPr/>
            </a:pPr>
            <a:endParaRPr lang="en-IE" sz="2800" dirty="0"/>
          </a:p>
          <a:p>
            <a:pPr fontAlgn="auto">
              <a:spcAft>
                <a:spcPts val="0"/>
              </a:spcAft>
              <a:buFont typeface="Wingdings 2"/>
              <a:buNone/>
              <a:defRPr/>
            </a:pPr>
            <a:r>
              <a:rPr lang="en-IE" sz="2800" dirty="0" smtClean="0"/>
              <a:t>Dr Marcel Jansen</a:t>
            </a:r>
          </a:p>
          <a:p>
            <a:pPr fontAlgn="auto">
              <a:spcAft>
                <a:spcPts val="0"/>
              </a:spcAft>
              <a:buFont typeface="Wingdings 2"/>
              <a:buNone/>
              <a:defRPr/>
            </a:pPr>
            <a:r>
              <a:rPr lang="en-IE" sz="2800" dirty="0" smtClean="0"/>
              <a:t>Professor Peter Jones</a:t>
            </a:r>
          </a:p>
          <a:p>
            <a:pPr fontAlgn="auto">
              <a:spcAft>
                <a:spcPts val="0"/>
              </a:spcAft>
              <a:buFont typeface="Wingdings 2"/>
              <a:buNone/>
              <a:defRPr/>
            </a:pPr>
            <a:endParaRPr lang="en-IE" sz="2800" dirty="0"/>
          </a:p>
          <a:p>
            <a:pPr fontAlgn="auto">
              <a:spcAft>
                <a:spcPts val="0"/>
              </a:spcAft>
              <a:buFont typeface="Wingdings 2"/>
              <a:buNone/>
              <a:defRPr/>
            </a:pPr>
            <a:r>
              <a:rPr lang="en-IE" sz="2800" dirty="0" smtClean="0"/>
              <a:t>March 2014</a:t>
            </a:r>
            <a:endParaRPr lang="en-IE" sz="2800" dirty="0"/>
          </a:p>
        </p:txBody>
      </p:sp>
      <p:pic>
        <p:nvPicPr>
          <p:cNvPr id="26626" name="Picture 2" descr="http://www.anzbiochar.org/images/sprout600x292.jpg"/>
          <p:cNvPicPr>
            <a:picLocks noChangeAspect="1" noChangeArrowheads="1"/>
          </p:cNvPicPr>
          <p:nvPr/>
        </p:nvPicPr>
        <p:blipFill>
          <a:blip r:embed="rId3" cstate="print"/>
          <a:srcRect/>
          <a:stretch>
            <a:fillRect/>
          </a:stretch>
        </p:blipFill>
        <p:spPr bwMode="auto">
          <a:xfrm>
            <a:off x="4860032" y="2636912"/>
            <a:ext cx="3995936" cy="384098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indows user\Desktop\4th Year\FYP- Biochar\Edited Pictures\Planted-1.png"/>
          <p:cNvPicPr>
            <a:picLocks noChangeAspect="1" noChangeArrowheads="1"/>
          </p:cNvPicPr>
          <p:nvPr/>
        </p:nvPicPr>
        <p:blipFill>
          <a:blip r:embed="rId3" cstate="print"/>
          <a:srcRect/>
          <a:stretch>
            <a:fillRect/>
          </a:stretch>
        </p:blipFill>
        <p:spPr bwMode="auto">
          <a:xfrm>
            <a:off x="1979712" y="548680"/>
            <a:ext cx="5904656" cy="2664296"/>
          </a:xfrm>
          <a:prstGeom prst="rect">
            <a:avLst/>
          </a:prstGeom>
          <a:ln>
            <a:noFill/>
          </a:ln>
          <a:effectLst>
            <a:softEdge rad="112500"/>
          </a:effectLst>
        </p:spPr>
      </p:pic>
      <p:pic>
        <p:nvPicPr>
          <p:cNvPr id="7171" name="Picture 3" descr="C:\Users\windows user\Desktop\4th Year\FYP- Biochar\Edited Pictures\Planted-2.png"/>
          <p:cNvPicPr>
            <a:picLocks noChangeAspect="1" noChangeArrowheads="1"/>
          </p:cNvPicPr>
          <p:nvPr/>
        </p:nvPicPr>
        <p:blipFill>
          <a:blip r:embed="rId4" cstate="print"/>
          <a:srcRect/>
          <a:stretch>
            <a:fillRect/>
          </a:stretch>
        </p:blipFill>
        <p:spPr bwMode="auto">
          <a:xfrm>
            <a:off x="1187624" y="3429000"/>
            <a:ext cx="3600450" cy="3240360"/>
          </a:xfrm>
          <a:prstGeom prst="rect">
            <a:avLst/>
          </a:prstGeom>
          <a:ln>
            <a:noFill/>
          </a:ln>
          <a:effectLst>
            <a:softEdge rad="112500"/>
          </a:effectLst>
        </p:spPr>
      </p:pic>
      <p:pic>
        <p:nvPicPr>
          <p:cNvPr id="7172" name="Picture 4" descr="C:\Users\windows user\Desktop\4th Year\FYP- Biochar\Edited Pictures\Watering Tray.png"/>
          <p:cNvPicPr>
            <a:picLocks noChangeAspect="1" noChangeArrowheads="1"/>
          </p:cNvPicPr>
          <p:nvPr/>
        </p:nvPicPr>
        <p:blipFill>
          <a:blip r:embed="rId5" cstate="print"/>
          <a:srcRect/>
          <a:stretch>
            <a:fillRect/>
          </a:stretch>
        </p:blipFill>
        <p:spPr bwMode="auto">
          <a:xfrm>
            <a:off x="5292080" y="3212976"/>
            <a:ext cx="3384376" cy="3356992"/>
          </a:xfrm>
          <a:prstGeom prst="rect">
            <a:avLst/>
          </a:prstGeom>
          <a:ln>
            <a:noFill/>
          </a:ln>
          <a:effectLst>
            <a:softEdge rad="112500"/>
          </a:effectLst>
        </p:spPr>
      </p:pic>
      <p:sp>
        <p:nvSpPr>
          <p:cNvPr id="32772" name="TextBox 6"/>
          <p:cNvSpPr txBox="1">
            <a:spLocks noChangeArrowheads="1"/>
          </p:cNvSpPr>
          <p:nvPr/>
        </p:nvSpPr>
        <p:spPr bwMode="auto">
          <a:xfrm>
            <a:off x="4211638" y="0"/>
            <a:ext cx="1655762" cy="584200"/>
          </a:xfrm>
          <a:prstGeom prst="rect">
            <a:avLst/>
          </a:prstGeom>
          <a:noFill/>
          <a:ln w="9525">
            <a:noFill/>
            <a:miter lim="800000"/>
            <a:headEnd/>
            <a:tailEnd/>
          </a:ln>
        </p:spPr>
        <p:txBody>
          <a:bodyPr>
            <a:spAutoFit/>
          </a:bodyPr>
          <a:lstStyle/>
          <a:p>
            <a:r>
              <a:rPr lang="en-IE" sz="3200">
                <a:latin typeface="Gill Sans MT" pitchFamily="34" charset="0"/>
              </a:rPr>
              <a:t>Day 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indows user\Desktop\4th Year\FYP- Biochar\Edited Pictures\Day- 7.png"/>
          <p:cNvPicPr>
            <a:picLocks noChangeAspect="1" noChangeArrowheads="1"/>
          </p:cNvPicPr>
          <p:nvPr/>
        </p:nvPicPr>
        <p:blipFill>
          <a:blip r:embed="rId3" cstate="print"/>
          <a:srcRect/>
          <a:stretch>
            <a:fillRect/>
          </a:stretch>
        </p:blipFill>
        <p:spPr bwMode="auto">
          <a:xfrm>
            <a:off x="1115616" y="3573016"/>
            <a:ext cx="4536504" cy="2543175"/>
          </a:xfrm>
          <a:prstGeom prst="rect">
            <a:avLst/>
          </a:prstGeom>
          <a:ln>
            <a:noFill/>
          </a:ln>
          <a:effectLst>
            <a:softEdge rad="112500"/>
          </a:effectLst>
        </p:spPr>
      </p:pic>
      <p:sp>
        <p:nvSpPr>
          <p:cNvPr id="34818" name="TextBox 5"/>
          <p:cNvSpPr txBox="1">
            <a:spLocks noChangeArrowheads="1"/>
          </p:cNvSpPr>
          <p:nvPr/>
        </p:nvSpPr>
        <p:spPr bwMode="auto">
          <a:xfrm>
            <a:off x="1187450" y="6092825"/>
            <a:ext cx="1081088" cy="461963"/>
          </a:xfrm>
          <a:prstGeom prst="rect">
            <a:avLst/>
          </a:prstGeom>
          <a:noFill/>
          <a:ln w="9525">
            <a:noFill/>
            <a:miter lim="800000"/>
            <a:headEnd/>
            <a:tailEnd/>
          </a:ln>
        </p:spPr>
        <p:txBody>
          <a:bodyPr>
            <a:spAutoFit/>
          </a:bodyPr>
          <a:lstStyle/>
          <a:p>
            <a:r>
              <a:rPr lang="en-IE" sz="2400">
                <a:latin typeface="Gill Sans MT" pitchFamily="34" charset="0"/>
              </a:rPr>
              <a:t>Day 7</a:t>
            </a:r>
          </a:p>
        </p:txBody>
      </p:sp>
      <p:sp>
        <p:nvSpPr>
          <p:cNvPr id="34819" name="TextBox 6"/>
          <p:cNvSpPr txBox="1">
            <a:spLocks noChangeArrowheads="1"/>
          </p:cNvSpPr>
          <p:nvPr/>
        </p:nvSpPr>
        <p:spPr bwMode="auto">
          <a:xfrm>
            <a:off x="5940425" y="6237288"/>
            <a:ext cx="1079500" cy="461962"/>
          </a:xfrm>
          <a:prstGeom prst="rect">
            <a:avLst/>
          </a:prstGeom>
          <a:noFill/>
          <a:ln w="9525">
            <a:noFill/>
            <a:miter lim="800000"/>
            <a:headEnd/>
            <a:tailEnd/>
          </a:ln>
        </p:spPr>
        <p:txBody>
          <a:bodyPr>
            <a:spAutoFit/>
          </a:bodyPr>
          <a:lstStyle/>
          <a:p>
            <a:r>
              <a:rPr lang="en-IE" sz="2400">
                <a:latin typeface="Gill Sans MT" pitchFamily="34" charset="0"/>
              </a:rPr>
              <a:t>Day 14</a:t>
            </a:r>
          </a:p>
        </p:txBody>
      </p:sp>
      <p:pic>
        <p:nvPicPr>
          <p:cNvPr id="8" name="Picture 7" descr="C:\Users\windows user\Downloads\5-11-13 day 14.jpg"/>
          <p:cNvPicPr/>
          <p:nvPr/>
        </p:nvPicPr>
        <p:blipFill>
          <a:blip r:embed="rId4" cstate="print"/>
          <a:srcRect l="3988" t="6652" r="1374" b="13747"/>
          <a:stretch>
            <a:fillRect/>
          </a:stretch>
        </p:blipFill>
        <p:spPr bwMode="auto">
          <a:xfrm>
            <a:off x="5940152" y="3501008"/>
            <a:ext cx="2619375" cy="2695575"/>
          </a:xfrm>
          <a:prstGeom prst="rect">
            <a:avLst/>
          </a:prstGeom>
          <a:ln>
            <a:noFill/>
          </a:ln>
          <a:effectLst>
            <a:softEdge rad="112500"/>
          </a:effectLst>
        </p:spPr>
      </p:pic>
      <p:pic>
        <p:nvPicPr>
          <p:cNvPr id="29698" name="Picture 2" descr="C:\Users\windows user\Downloads\20131118_124437.jpg"/>
          <p:cNvPicPr>
            <a:picLocks noChangeAspect="1" noChangeArrowheads="1"/>
          </p:cNvPicPr>
          <p:nvPr/>
        </p:nvPicPr>
        <p:blipFill>
          <a:blip r:embed="rId5" cstate="print"/>
          <a:srcRect l="14186" t="3783" r="20559" b="24342"/>
          <a:stretch>
            <a:fillRect/>
          </a:stretch>
        </p:blipFill>
        <p:spPr bwMode="auto">
          <a:xfrm>
            <a:off x="1115616" y="332656"/>
            <a:ext cx="3312368" cy="2736304"/>
          </a:xfrm>
          <a:prstGeom prst="rect">
            <a:avLst/>
          </a:prstGeom>
          <a:ln>
            <a:noFill/>
          </a:ln>
          <a:effectLst>
            <a:softEdge rad="112500"/>
          </a:effectLst>
        </p:spPr>
      </p:pic>
      <p:sp>
        <p:nvSpPr>
          <p:cNvPr id="34822" name="TextBox 8"/>
          <p:cNvSpPr txBox="1">
            <a:spLocks noChangeArrowheads="1"/>
          </p:cNvSpPr>
          <p:nvPr/>
        </p:nvSpPr>
        <p:spPr bwMode="auto">
          <a:xfrm>
            <a:off x="1258888" y="2997200"/>
            <a:ext cx="1081087" cy="461963"/>
          </a:xfrm>
          <a:prstGeom prst="rect">
            <a:avLst/>
          </a:prstGeom>
          <a:noFill/>
          <a:ln w="9525">
            <a:noFill/>
            <a:miter lim="800000"/>
            <a:headEnd/>
            <a:tailEnd/>
          </a:ln>
        </p:spPr>
        <p:txBody>
          <a:bodyPr>
            <a:spAutoFit/>
          </a:bodyPr>
          <a:lstStyle/>
          <a:p>
            <a:r>
              <a:rPr lang="en-IE" sz="2400">
                <a:latin typeface="Gill Sans MT" pitchFamily="34" charset="0"/>
              </a:rPr>
              <a:t>Day 3</a:t>
            </a:r>
          </a:p>
        </p:txBody>
      </p:sp>
      <p:pic>
        <p:nvPicPr>
          <p:cNvPr id="29699" name="Picture 3" descr="C:\Users\windows user\Downloads\20131029_101134 (1).jpg"/>
          <p:cNvPicPr>
            <a:picLocks noChangeAspect="1" noChangeArrowheads="1"/>
          </p:cNvPicPr>
          <p:nvPr/>
        </p:nvPicPr>
        <p:blipFill>
          <a:blip r:embed="rId6" cstate="print"/>
          <a:srcRect l="66800" t="39582" r="-399" b="23801"/>
          <a:stretch>
            <a:fillRect/>
          </a:stretch>
        </p:blipFill>
        <p:spPr bwMode="auto">
          <a:xfrm>
            <a:off x="4644008" y="476672"/>
            <a:ext cx="4032448" cy="2520280"/>
          </a:xfrm>
          <a:prstGeom prst="rect">
            <a:avLst/>
          </a:prstGeom>
          <a:ln>
            <a:noFill/>
          </a:ln>
          <a:effectLst>
            <a:softEdge rad="112500"/>
          </a:effectLst>
        </p:spPr>
      </p:pic>
      <p:sp>
        <p:nvSpPr>
          <p:cNvPr id="34824" name="TextBox 9"/>
          <p:cNvSpPr txBox="1">
            <a:spLocks noChangeArrowheads="1"/>
          </p:cNvSpPr>
          <p:nvPr/>
        </p:nvSpPr>
        <p:spPr bwMode="auto">
          <a:xfrm>
            <a:off x="4716463" y="2997200"/>
            <a:ext cx="1079500" cy="461963"/>
          </a:xfrm>
          <a:prstGeom prst="rect">
            <a:avLst/>
          </a:prstGeom>
          <a:noFill/>
          <a:ln w="9525">
            <a:noFill/>
            <a:miter lim="800000"/>
            <a:headEnd/>
            <a:tailEnd/>
          </a:ln>
        </p:spPr>
        <p:txBody>
          <a:bodyPr>
            <a:spAutoFit/>
          </a:bodyPr>
          <a:lstStyle/>
          <a:p>
            <a:r>
              <a:rPr lang="en-IE" sz="2400">
                <a:latin typeface="Gill Sans MT" pitchFamily="34" charset="0"/>
              </a:rPr>
              <a:t>Day 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solidFill>
                  <a:schemeClr val="tx2">
                    <a:satMod val="130000"/>
                  </a:schemeClr>
                </a:solidFill>
              </a:rPr>
              <a:t>Methods</a:t>
            </a:r>
            <a:endParaRPr lang="en-IE" dirty="0">
              <a:solidFill>
                <a:schemeClr val="tx2">
                  <a:satMod val="130000"/>
                </a:schemeClr>
              </a:solidFill>
            </a:endParaRPr>
          </a:p>
        </p:txBody>
      </p:sp>
      <p:sp>
        <p:nvSpPr>
          <p:cNvPr id="3" name="Content Placeholder 2"/>
          <p:cNvSpPr>
            <a:spLocks noGrp="1"/>
          </p:cNvSpPr>
          <p:nvPr>
            <p:ph idx="1"/>
          </p:nvPr>
        </p:nvSpPr>
        <p:spPr>
          <a:xfrm>
            <a:off x="1187450" y="1447800"/>
            <a:ext cx="7747000" cy="4800600"/>
          </a:xfrm>
        </p:spPr>
        <p:txBody>
          <a:bodyPr>
            <a:normAutofit fontScale="85000" lnSpcReduction="20000"/>
          </a:bodyPr>
          <a:lstStyle/>
          <a:p>
            <a:pPr marL="365760" indent="-283464" fontAlgn="auto">
              <a:spcAft>
                <a:spcPts val="0"/>
              </a:spcAft>
              <a:buFont typeface="Wingdings 2"/>
              <a:buChar char=""/>
              <a:defRPr/>
            </a:pPr>
            <a:r>
              <a:rPr lang="en-IE" dirty="0" smtClean="0"/>
              <a:t>The same plants were used from germination experiment</a:t>
            </a:r>
          </a:p>
          <a:p>
            <a:pPr marL="365760" indent="-283464" fontAlgn="auto">
              <a:spcAft>
                <a:spcPts val="0"/>
              </a:spcAft>
              <a:buFont typeface="Wingdings 2"/>
              <a:buChar char=""/>
              <a:defRPr/>
            </a:pPr>
            <a:r>
              <a:rPr lang="en-IE" dirty="0" smtClean="0"/>
              <a:t>The weakest plant was taken out (leaving 4)</a:t>
            </a:r>
          </a:p>
          <a:p>
            <a:pPr marL="365760" indent="-283464" fontAlgn="auto">
              <a:spcAft>
                <a:spcPts val="0"/>
              </a:spcAft>
              <a:buFont typeface="Wingdings 2"/>
              <a:buChar char=""/>
              <a:defRPr/>
            </a:pPr>
            <a:r>
              <a:rPr lang="en-IE" dirty="0" smtClean="0"/>
              <a:t>They were watered and monitored for 8 weeks</a:t>
            </a:r>
          </a:p>
          <a:p>
            <a:pPr marL="365760" indent="-283464" fontAlgn="auto">
              <a:spcAft>
                <a:spcPts val="0"/>
              </a:spcAft>
              <a:buFont typeface="Wingdings 2"/>
              <a:buChar char=""/>
              <a:defRPr/>
            </a:pPr>
            <a:r>
              <a:rPr lang="en-IE" dirty="0" smtClean="0"/>
              <a:t>After 8 weeks each respective parameter was measured:</a:t>
            </a:r>
          </a:p>
          <a:p>
            <a:pPr marL="640080" lvl="1" indent="-237744" fontAlgn="auto">
              <a:spcAft>
                <a:spcPts val="0"/>
              </a:spcAft>
              <a:buFont typeface="Wingdings" pitchFamily="2" charset="2"/>
              <a:buChar char="Ø"/>
              <a:defRPr/>
            </a:pPr>
            <a:r>
              <a:rPr lang="en-IE" dirty="0" smtClean="0"/>
              <a:t>Height – Ruler</a:t>
            </a:r>
          </a:p>
          <a:p>
            <a:pPr marL="640080" lvl="1" indent="-237744" fontAlgn="auto">
              <a:spcAft>
                <a:spcPts val="0"/>
              </a:spcAft>
              <a:buFont typeface="Wingdings" pitchFamily="2" charset="2"/>
              <a:buChar char="Ø"/>
              <a:defRPr/>
            </a:pPr>
            <a:r>
              <a:rPr lang="en-IE" dirty="0" smtClean="0"/>
              <a:t>Weight – Weighing scales</a:t>
            </a:r>
          </a:p>
          <a:p>
            <a:pPr marL="640080" lvl="1" indent="-237744" fontAlgn="auto">
              <a:spcAft>
                <a:spcPts val="0"/>
              </a:spcAft>
              <a:buFont typeface="Wingdings" pitchFamily="2" charset="2"/>
              <a:buChar char="Ø"/>
              <a:defRPr/>
            </a:pPr>
            <a:r>
              <a:rPr lang="en-IE" dirty="0" smtClean="0"/>
              <a:t>Number of leaves – Counted</a:t>
            </a:r>
          </a:p>
          <a:p>
            <a:pPr marL="640080" lvl="1" indent="-237744" fontAlgn="auto">
              <a:spcAft>
                <a:spcPts val="0"/>
              </a:spcAft>
              <a:buFont typeface="Wingdings" pitchFamily="2" charset="2"/>
              <a:buChar char="Ø"/>
              <a:defRPr/>
            </a:pPr>
            <a:r>
              <a:rPr lang="en-IE" dirty="0" smtClean="0"/>
              <a:t>Number of pests (Aphids) – Counted</a:t>
            </a:r>
          </a:p>
          <a:p>
            <a:pPr marL="640080" lvl="1" indent="-237744" fontAlgn="auto">
              <a:spcAft>
                <a:spcPts val="0"/>
              </a:spcAft>
              <a:buFont typeface="Wingdings" pitchFamily="2" charset="2"/>
              <a:buChar char="Ø"/>
              <a:defRPr/>
            </a:pPr>
            <a:r>
              <a:rPr lang="en-IE" dirty="0" smtClean="0"/>
              <a:t>Fv/Fm (stress) - </a:t>
            </a:r>
            <a:r>
              <a:rPr lang="en-IE" dirty="0" err="1"/>
              <a:t>Fluorometer</a:t>
            </a:r>
            <a:r>
              <a:rPr lang="en-IE" dirty="0"/>
              <a:t> </a:t>
            </a:r>
            <a:r>
              <a:rPr lang="en-IE" dirty="0" smtClean="0"/>
              <a:t>Teaching-PAM (laser)</a:t>
            </a:r>
          </a:p>
          <a:p>
            <a:pPr marL="640080" lvl="1" indent="-237744" fontAlgn="auto">
              <a:spcAft>
                <a:spcPts val="0"/>
              </a:spcAft>
              <a:buFont typeface="Wingdings" pitchFamily="2" charset="2"/>
              <a:buChar char="Ø"/>
              <a:defRPr/>
            </a:pPr>
            <a:r>
              <a:rPr lang="en-IE" dirty="0" smtClean="0"/>
              <a:t>Chlorophyll content - </a:t>
            </a:r>
            <a:r>
              <a:rPr lang="en-IE" dirty="0"/>
              <a:t>Chlorophyll Meter SPAD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windows user\Downloads\20131210_153914.jpg"/>
          <p:cNvPicPr/>
          <p:nvPr/>
        </p:nvPicPr>
        <p:blipFill>
          <a:blip r:embed="rId3" cstate="print"/>
          <a:srcRect l="24275" t="14588" r="17200" b="11721"/>
          <a:stretch>
            <a:fillRect/>
          </a:stretch>
        </p:blipFill>
        <p:spPr bwMode="auto">
          <a:xfrm>
            <a:off x="1331640" y="260648"/>
            <a:ext cx="3352800" cy="3981450"/>
          </a:xfrm>
          <a:prstGeom prst="rect">
            <a:avLst/>
          </a:prstGeom>
          <a:ln>
            <a:noFill/>
          </a:ln>
          <a:effectLst>
            <a:softEdge rad="112500"/>
          </a:effectLst>
        </p:spPr>
      </p:pic>
      <p:pic>
        <p:nvPicPr>
          <p:cNvPr id="5" name="Picture 4" descr="C:\Users\windows user\Downloads\20131210_122622.jpg"/>
          <p:cNvPicPr/>
          <p:nvPr/>
        </p:nvPicPr>
        <p:blipFill>
          <a:blip r:embed="rId4" cstate="print"/>
          <a:srcRect l="6983" t="23067" r="20524" b="14214"/>
          <a:stretch>
            <a:fillRect/>
          </a:stretch>
        </p:blipFill>
        <p:spPr bwMode="auto">
          <a:xfrm>
            <a:off x="4788024" y="548680"/>
            <a:ext cx="4152900" cy="2952328"/>
          </a:xfrm>
          <a:prstGeom prst="rect">
            <a:avLst/>
          </a:prstGeom>
          <a:ln>
            <a:noFill/>
          </a:ln>
          <a:effectLst>
            <a:softEdge rad="112500"/>
          </a:effectLst>
        </p:spPr>
      </p:pic>
      <p:pic>
        <p:nvPicPr>
          <p:cNvPr id="6" name="Picture 5" descr="C:\Users\windows user\Downloads\Aphids 9-12-13.jpg"/>
          <p:cNvPicPr/>
          <p:nvPr/>
        </p:nvPicPr>
        <p:blipFill>
          <a:blip r:embed="rId5" cstate="print"/>
          <a:srcRect l="1643" t="27913" r="1393" b="25564"/>
          <a:stretch>
            <a:fillRect/>
          </a:stretch>
        </p:blipFill>
        <p:spPr bwMode="auto">
          <a:xfrm>
            <a:off x="1979712" y="4581128"/>
            <a:ext cx="6120680" cy="1728192"/>
          </a:xfrm>
          <a:prstGeom prst="rect">
            <a:avLst/>
          </a:prstGeom>
          <a:ln>
            <a:noFill/>
          </a:ln>
          <a:effectLst>
            <a:softEdge rad="112500"/>
          </a:effectLst>
        </p:spPr>
      </p:pic>
      <p:sp>
        <p:nvSpPr>
          <p:cNvPr id="38916" name="TextBox 6"/>
          <p:cNvSpPr txBox="1">
            <a:spLocks noChangeArrowheads="1"/>
          </p:cNvSpPr>
          <p:nvPr/>
        </p:nvSpPr>
        <p:spPr bwMode="auto">
          <a:xfrm>
            <a:off x="2195513" y="6237288"/>
            <a:ext cx="2808287" cy="400050"/>
          </a:xfrm>
          <a:prstGeom prst="rect">
            <a:avLst/>
          </a:prstGeom>
          <a:noFill/>
          <a:ln w="9525">
            <a:noFill/>
            <a:miter lim="800000"/>
            <a:headEnd/>
            <a:tailEnd/>
          </a:ln>
        </p:spPr>
        <p:txBody>
          <a:bodyPr>
            <a:spAutoFit/>
          </a:bodyPr>
          <a:lstStyle/>
          <a:p>
            <a:r>
              <a:rPr lang="en-IE" sz="2000">
                <a:latin typeface="Gill Sans MT" pitchFamily="34" charset="0"/>
              </a:rPr>
              <a:t>Aphids on the leaf</a:t>
            </a:r>
          </a:p>
        </p:txBody>
      </p:sp>
      <p:sp>
        <p:nvSpPr>
          <p:cNvPr id="38917" name="TextBox 7"/>
          <p:cNvSpPr txBox="1">
            <a:spLocks noChangeArrowheads="1"/>
          </p:cNvSpPr>
          <p:nvPr/>
        </p:nvSpPr>
        <p:spPr bwMode="auto">
          <a:xfrm>
            <a:off x="1331913" y="4149725"/>
            <a:ext cx="3384550" cy="400050"/>
          </a:xfrm>
          <a:prstGeom prst="rect">
            <a:avLst/>
          </a:prstGeom>
          <a:noFill/>
          <a:ln w="9525">
            <a:noFill/>
            <a:miter lim="800000"/>
            <a:headEnd/>
            <a:tailEnd/>
          </a:ln>
        </p:spPr>
        <p:txBody>
          <a:bodyPr>
            <a:spAutoFit/>
          </a:bodyPr>
          <a:lstStyle/>
          <a:p>
            <a:pPr lvl="1"/>
            <a:r>
              <a:rPr lang="en-IE" sz="2000">
                <a:latin typeface="Gill Sans MT" pitchFamily="34" charset="0"/>
              </a:rPr>
              <a:t>Chlorophyll Meter SPAD</a:t>
            </a:r>
          </a:p>
        </p:txBody>
      </p:sp>
      <p:sp>
        <p:nvSpPr>
          <p:cNvPr id="38918" name="TextBox 8"/>
          <p:cNvSpPr txBox="1">
            <a:spLocks noChangeArrowheads="1"/>
          </p:cNvSpPr>
          <p:nvPr/>
        </p:nvSpPr>
        <p:spPr bwMode="auto">
          <a:xfrm>
            <a:off x="4932363" y="3500438"/>
            <a:ext cx="3600450" cy="400050"/>
          </a:xfrm>
          <a:prstGeom prst="rect">
            <a:avLst/>
          </a:prstGeom>
          <a:noFill/>
          <a:ln w="9525">
            <a:noFill/>
            <a:miter lim="800000"/>
            <a:headEnd/>
            <a:tailEnd/>
          </a:ln>
        </p:spPr>
        <p:txBody>
          <a:bodyPr>
            <a:spAutoFit/>
          </a:bodyPr>
          <a:lstStyle/>
          <a:p>
            <a:r>
              <a:rPr lang="en-IE" sz="2000">
                <a:latin typeface="Gill Sans MT" pitchFamily="34" charset="0"/>
              </a:rPr>
              <a:t>Fluorometer Teaching-PAM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643812" cy="850900"/>
          </a:xfrm>
        </p:spPr>
        <p:txBody>
          <a:bodyPr/>
          <a:lstStyle/>
          <a:p>
            <a:pPr fontAlgn="auto">
              <a:spcAft>
                <a:spcPts val="0"/>
              </a:spcAft>
              <a:defRPr/>
            </a:pPr>
            <a:r>
              <a:rPr lang="en-IE" dirty="0" smtClean="0">
                <a:solidFill>
                  <a:schemeClr val="tx2">
                    <a:satMod val="130000"/>
                  </a:schemeClr>
                </a:solidFill>
              </a:rPr>
              <a:t>Results</a:t>
            </a:r>
            <a:endParaRPr lang="en-IE" dirty="0">
              <a:solidFill>
                <a:schemeClr val="tx2">
                  <a:satMod val="130000"/>
                </a:schemeClr>
              </a:solidFill>
            </a:endParaRPr>
          </a:p>
        </p:txBody>
      </p:sp>
      <p:sp>
        <p:nvSpPr>
          <p:cNvPr id="3" name="Content Placeholder 2"/>
          <p:cNvSpPr>
            <a:spLocks noGrp="1"/>
          </p:cNvSpPr>
          <p:nvPr>
            <p:ph idx="1"/>
          </p:nvPr>
        </p:nvSpPr>
        <p:spPr>
          <a:xfrm>
            <a:off x="1116013" y="1268413"/>
            <a:ext cx="7508875" cy="5040312"/>
          </a:xfrm>
        </p:spPr>
        <p:txBody>
          <a:bodyPr>
            <a:normAutofit fontScale="70000" lnSpcReduction="20000"/>
          </a:bodyPr>
          <a:lstStyle/>
          <a:p>
            <a:pPr marL="365760" indent="-283464" fontAlgn="auto">
              <a:spcAft>
                <a:spcPts val="0"/>
              </a:spcAft>
              <a:buFont typeface="Wingdings 2"/>
              <a:buChar char=""/>
              <a:defRPr/>
            </a:pPr>
            <a:r>
              <a:rPr lang="en-IE" dirty="0" smtClean="0"/>
              <a:t>The results of the germination experiment show that the oat seeds had a higher % germination in the sand compared to J.I. No.2</a:t>
            </a:r>
          </a:p>
          <a:p>
            <a:pPr marL="365760" indent="-283464" fontAlgn="auto">
              <a:spcAft>
                <a:spcPts val="0"/>
              </a:spcAft>
              <a:buFont typeface="Wingdings 2"/>
              <a:buNone/>
              <a:defRPr/>
            </a:pPr>
            <a:endParaRPr lang="en-IE" dirty="0" smtClean="0"/>
          </a:p>
          <a:p>
            <a:pPr marL="365760" indent="-283464" fontAlgn="auto">
              <a:spcAft>
                <a:spcPts val="0"/>
              </a:spcAft>
              <a:buFont typeface="Wingdings 2"/>
              <a:buChar char=""/>
              <a:defRPr/>
            </a:pPr>
            <a:r>
              <a:rPr lang="en-IE" dirty="0" smtClean="0"/>
              <a:t>At the end of the 8 week investigation all the parameters measured favoured the addition of </a:t>
            </a:r>
            <a:r>
              <a:rPr lang="en-IE" dirty="0" err="1" smtClean="0"/>
              <a:t>biochar</a:t>
            </a:r>
            <a:r>
              <a:rPr lang="en-IE" dirty="0" smtClean="0"/>
              <a:t> to the J.I. No.2 medium</a:t>
            </a:r>
          </a:p>
          <a:p>
            <a:pPr marL="365760" indent="-283464" fontAlgn="auto">
              <a:spcAft>
                <a:spcPts val="0"/>
              </a:spcAft>
              <a:buFont typeface="Wingdings 2"/>
              <a:buChar char=""/>
              <a:defRPr/>
            </a:pPr>
            <a:endParaRPr lang="en-IE" dirty="0" smtClean="0"/>
          </a:p>
          <a:p>
            <a:pPr marL="365760" indent="-283464" fontAlgn="auto">
              <a:spcAft>
                <a:spcPts val="0"/>
              </a:spcAft>
              <a:buFont typeface="Wingdings 2"/>
              <a:buChar char=""/>
              <a:defRPr/>
            </a:pPr>
            <a:r>
              <a:rPr lang="en-IE" dirty="0" smtClean="0"/>
              <a:t>All parameters in the J.I. No.2 medium grew significantly better with the addition of </a:t>
            </a:r>
            <a:r>
              <a:rPr lang="en-IE" dirty="0" err="1" smtClean="0"/>
              <a:t>biochar</a:t>
            </a:r>
            <a:r>
              <a:rPr lang="en-IE" dirty="0" smtClean="0"/>
              <a:t> when compared to the control</a:t>
            </a:r>
          </a:p>
          <a:p>
            <a:pPr marL="365760" indent="-283464" fontAlgn="auto">
              <a:spcAft>
                <a:spcPts val="0"/>
              </a:spcAft>
              <a:buFont typeface="Wingdings 2"/>
              <a:buNone/>
              <a:defRPr/>
            </a:pPr>
            <a:endParaRPr lang="en-IE" dirty="0" smtClean="0"/>
          </a:p>
          <a:p>
            <a:pPr marL="365760" indent="-283464" fontAlgn="auto">
              <a:spcAft>
                <a:spcPts val="0"/>
              </a:spcAft>
              <a:buFont typeface="Wingdings 2"/>
              <a:buChar char=""/>
              <a:defRPr/>
            </a:pPr>
            <a:r>
              <a:rPr lang="en-IE" dirty="0" smtClean="0"/>
              <a:t>Plants grew taller, heavier, had more leaves, less pests, less stress and were healthier when the </a:t>
            </a:r>
            <a:r>
              <a:rPr lang="en-IE" dirty="0" err="1" smtClean="0"/>
              <a:t>biochar</a:t>
            </a:r>
            <a:r>
              <a:rPr lang="en-IE" dirty="0" smtClean="0"/>
              <a:t> was mixed with J.I. No.2 when compared to the sand medium</a:t>
            </a:r>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l="21553" t="27045" r="21156" b="16257"/>
          <a:stretch>
            <a:fillRect/>
          </a:stretch>
        </p:blipFill>
        <p:spPr bwMode="auto">
          <a:xfrm>
            <a:off x="1042988" y="0"/>
            <a:ext cx="8101012" cy="3357563"/>
          </a:xfrm>
          <a:prstGeom prst="rect">
            <a:avLst/>
          </a:prstGeom>
          <a:noFill/>
          <a:ln w="9525">
            <a:noFill/>
            <a:miter lim="800000"/>
            <a:headEnd/>
            <a:tailEnd/>
          </a:ln>
        </p:spPr>
      </p:pic>
      <p:pic>
        <p:nvPicPr>
          <p:cNvPr id="43010" name="Picture 3"/>
          <p:cNvPicPr>
            <a:picLocks noChangeAspect="1" noChangeArrowheads="1"/>
          </p:cNvPicPr>
          <p:nvPr/>
        </p:nvPicPr>
        <p:blipFill>
          <a:blip r:embed="rId4"/>
          <a:srcRect l="21651" t="22595" r="21060" b="22595"/>
          <a:stretch>
            <a:fillRect/>
          </a:stretch>
        </p:blipFill>
        <p:spPr bwMode="auto">
          <a:xfrm>
            <a:off x="1042988" y="3573463"/>
            <a:ext cx="8101012" cy="295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22337"/>
          </a:xfrm>
        </p:spPr>
        <p:txBody>
          <a:bodyPr/>
          <a:lstStyle/>
          <a:p>
            <a:pPr fontAlgn="auto">
              <a:spcAft>
                <a:spcPts val="0"/>
              </a:spcAft>
              <a:defRPr/>
            </a:pPr>
            <a:r>
              <a:rPr lang="en-IE" sz="4000" dirty="0" smtClean="0">
                <a:solidFill>
                  <a:schemeClr val="tx2">
                    <a:satMod val="130000"/>
                  </a:schemeClr>
                </a:solidFill>
              </a:rPr>
              <a:t>Plant Height</a:t>
            </a:r>
            <a:endParaRPr lang="en-IE" sz="4000" dirty="0">
              <a:solidFill>
                <a:schemeClr val="tx2">
                  <a:satMod val="130000"/>
                </a:schemeClr>
              </a:solidFill>
            </a:endParaRPr>
          </a:p>
        </p:txBody>
      </p:sp>
      <p:pic>
        <p:nvPicPr>
          <p:cNvPr id="45058" name="Picture 2"/>
          <p:cNvPicPr>
            <a:picLocks noChangeAspect="1" noChangeArrowheads="1"/>
          </p:cNvPicPr>
          <p:nvPr/>
        </p:nvPicPr>
        <p:blipFill>
          <a:blip r:embed="rId3"/>
          <a:srcRect l="27460" t="44055" r="28835" b="27596"/>
          <a:stretch>
            <a:fillRect/>
          </a:stretch>
        </p:blipFill>
        <p:spPr bwMode="auto">
          <a:xfrm>
            <a:off x="1116013" y="1125538"/>
            <a:ext cx="78486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066800"/>
          </a:xfrm>
        </p:spPr>
        <p:txBody>
          <a:bodyPr/>
          <a:lstStyle/>
          <a:p>
            <a:pPr fontAlgn="auto">
              <a:spcAft>
                <a:spcPts val="0"/>
              </a:spcAft>
              <a:defRPr/>
            </a:pPr>
            <a:r>
              <a:rPr lang="en-IE" sz="4000" dirty="0" smtClean="0">
                <a:solidFill>
                  <a:schemeClr val="tx2">
                    <a:satMod val="130000"/>
                  </a:schemeClr>
                </a:solidFill>
              </a:rPr>
              <a:t>Plant Weight</a:t>
            </a:r>
            <a:endParaRPr lang="en-IE" sz="4000" dirty="0">
              <a:solidFill>
                <a:schemeClr val="tx2">
                  <a:satMod val="130000"/>
                </a:schemeClr>
              </a:solidFill>
            </a:endParaRPr>
          </a:p>
        </p:txBody>
      </p:sp>
      <p:pic>
        <p:nvPicPr>
          <p:cNvPr id="47106" name="Picture 2"/>
          <p:cNvPicPr>
            <a:picLocks noChangeAspect="1" noChangeArrowheads="1"/>
          </p:cNvPicPr>
          <p:nvPr/>
        </p:nvPicPr>
        <p:blipFill>
          <a:blip r:embed="rId3"/>
          <a:srcRect l="27460" t="36494" r="28835" b="27596"/>
          <a:stretch>
            <a:fillRect/>
          </a:stretch>
        </p:blipFill>
        <p:spPr bwMode="auto">
          <a:xfrm>
            <a:off x="1116013" y="1196975"/>
            <a:ext cx="7777162"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643812" cy="850900"/>
          </a:xfrm>
        </p:spPr>
        <p:txBody>
          <a:bodyPr/>
          <a:lstStyle/>
          <a:p>
            <a:pPr fontAlgn="auto">
              <a:spcAft>
                <a:spcPts val="0"/>
              </a:spcAft>
              <a:defRPr/>
            </a:pPr>
            <a:r>
              <a:rPr lang="en-IE" dirty="0" smtClean="0">
                <a:solidFill>
                  <a:schemeClr val="tx2">
                    <a:satMod val="130000"/>
                  </a:schemeClr>
                </a:solidFill>
              </a:rPr>
              <a:t>Number of Pests Per Plant</a:t>
            </a:r>
            <a:endParaRPr lang="en-IE" dirty="0">
              <a:solidFill>
                <a:schemeClr val="tx2">
                  <a:satMod val="130000"/>
                </a:schemeClr>
              </a:solidFill>
            </a:endParaRPr>
          </a:p>
        </p:txBody>
      </p:sp>
      <p:pic>
        <p:nvPicPr>
          <p:cNvPr id="49154" name="Picture 2"/>
          <p:cNvPicPr>
            <a:picLocks noChangeAspect="1" noChangeArrowheads="1"/>
          </p:cNvPicPr>
          <p:nvPr/>
        </p:nvPicPr>
        <p:blipFill>
          <a:blip r:embed="rId3"/>
          <a:srcRect l="26869" t="27991" r="30016" b="13422"/>
          <a:stretch>
            <a:fillRect/>
          </a:stretch>
        </p:blipFill>
        <p:spPr bwMode="auto">
          <a:xfrm>
            <a:off x="1403350" y="1196975"/>
            <a:ext cx="7561263"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99592" y="0"/>
          <a:ext cx="4032448" cy="3356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4788024" y="0"/>
          <a:ext cx="4355976" cy="3284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1043608" y="3284984"/>
          <a:ext cx="3744416" cy="35730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4607496" y="3356992"/>
          <a:ext cx="4536504" cy="350100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74638"/>
            <a:ext cx="7499350" cy="850900"/>
          </a:xfrm>
        </p:spPr>
        <p:txBody>
          <a:bodyPr/>
          <a:lstStyle/>
          <a:p>
            <a:pPr fontAlgn="auto">
              <a:spcAft>
                <a:spcPts val="0"/>
              </a:spcAft>
              <a:defRPr/>
            </a:pPr>
            <a:r>
              <a:rPr lang="en-IE" dirty="0" smtClean="0">
                <a:solidFill>
                  <a:schemeClr val="tx2">
                    <a:satMod val="130000"/>
                  </a:schemeClr>
                </a:solidFill>
              </a:rPr>
              <a:t>What is </a:t>
            </a:r>
            <a:r>
              <a:rPr lang="en-IE" dirty="0" err="1" smtClean="0">
                <a:solidFill>
                  <a:schemeClr val="tx2">
                    <a:satMod val="130000"/>
                  </a:schemeClr>
                </a:solidFill>
              </a:rPr>
              <a:t>Biochar</a:t>
            </a:r>
            <a:r>
              <a:rPr lang="en-IE" dirty="0" smtClean="0">
                <a:solidFill>
                  <a:schemeClr val="tx2">
                    <a:satMod val="130000"/>
                  </a:schemeClr>
                </a:solidFill>
              </a:rPr>
              <a:t>?</a:t>
            </a:r>
            <a:endParaRPr lang="en-IE" dirty="0">
              <a:solidFill>
                <a:schemeClr val="tx2">
                  <a:satMod val="130000"/>
                </a:schemeClr>
              </a:solidFill>
            </a:endParaRPr>
          </a:p>
        </p:txBody>
      </p:sp>
      <p:sp>
        <p:nvSpPr>
          <p:cNvPr id="3" name="Content Placeholder 2"/>
          <p:cNvSpPr>
            <a:spLocks noGrp="1"/>
          </p:cNvSpPr>
          <p:nvPr>
            <p:ph idx="1"/>
          </p:nvPr>
        </p:nvSpPr>
        <p:spPr>
          <a:xfrm>
            <a:off x="900113" y="1341438"/>
            <a:ext cx="7786687" cy="5111750"/>
          </a:xfrm>
        </p:spPr>
        <p:txBody>
          <a:bodyPr>
            <a:normAutofit fontScale="92500" lnSpcReduction="10000"/>
          </a:bodyPr>
          <a:lstStyle/>
          <a:p>
            <a:pPr marL="365760" indent="-283464" fontAlgn="auto">
              <a:spcAft>
                <a:spcPts val="0"/>
              </a:spcAft>
              <a:buFont typeface="Wingdings 2"/>
              <a:buChar char=""/>
              <a:defRPr/>
            </a:pPr>
            <a:r>
              <a:rPr lang="en-IE" dirty="0" smtClean="0"/>
              <a:t>Carbon rich product</a:t>
            </a:r>
          </a:p>
          <a:p>
            <a:pPr marL="365760" indent="-283464" fontAlgn="auto">
              <a:spcAft>
                <a:spcPts val="0"/>
              </a:spcAft>
              <a:buFont typeface="Wingdings 2"/>
              <a:buChar char=""/>
              <a:defRPr/>
            </a:pPr>
            <a:r>
              <a:rPr lang="en-IE" dirty="0" smtClean="0"/>
              <a:t>Obtained when biomass (wood, manure, leaves) is thermally decomposed at temperatures between 350-750°C</a:t>
            </a:r>
          </a:p>
          <a:p>
            <a:pPr marL="365760" indent="-283464" fontAlgn="auto">
              <a:spcAft>
                <a:spcPts val="0"/>
              </a:spcAft>
              <a:buFont typeface="Wingdings 2"/>
              <a:buNone/>
              <a:defRPr/>
            </a:pPr>
            <a:r>
              <a:rPr lang="en-IE" dirty="0" smtClean="0"/>
              <a:t>		- Via process known as </a:t>
            </a:r>
            <a:r>
              <a:rPr lang="en-IE" dirty="0" err="1" smtClean="0"/>
              <a:t>pyrolysis</a:t>
            </a:r>
            <a:endParaRPr lang="en-IE" dirty="0" smtClean="0"/>
          </a:p>
          <a:p>
            <a:pPr marL="365760" indent="-283464" fontAlgn="auto">
              <a:spcAft>
                <a:spcPts val="0"/>
              </a:spcAft>
              <a:buFont typeface="Wingdings 2"/>
              <a:buChar char=""/>
              <a:defRPr/>
            </a:pPr>
            <a:r>
              <a:rPr lang="en-IE" dirty="0" smtClean="0"/>
              <a:t>Used as a soil enhancer and to try to increase soil fertility</a:t>
            </a:r>
          </a:p>
          <a:p>
            <a:pPr marL="365760" indent="-283464" fontAlgn="auto">
              <a:spcAft>
                <a:spcPts val="0"/>
              </a:spcAft>
              <a:buFont typeface="Wingdings 2"/>
              <a:buChar char=""/>
              <a:defRPr/>
            </a:pPr>
            <a:r>
              <a:rPr lang="en-IE" dirty="0" smtClean="0"/>
              <a:t>Does not add nutrients to the soil, but may help to retain the nutrients present</a:t>
            </a:r>
          </a:p>
          <a:p>
            <a:pPr marL="365760" indent="-283464" fontAlgn="auto">
              <a:spcAft>
                <a:spcPts val="0"/>
              </a:spcAft>
              <a:buFont typeface="Wingdings 2"/>
              <a:buChar char=""/>
              <a:defRPr/>
            </a:pPr>
            <a:r>
              <a:rPr lang="en-IE" dirty="0" smtClean="0"/>
              <a:t>Reduces soil pH</a:t>
            </a:r>
          </a:p>
          <a:p>
            <a:pPr marL="365760" indent="-283464" fontAlgn="auto">
              <a:spcAft>
                <a:spcPts val="0"/>
              </a:spcAft>
              <a:buFont typeface="Wingdings 2"/>
              <a:buChar char=""/>
              <a:defRPr/>
            </a:pPr>
            <a:r>
              <a:rPr lang="en-IE" dirty="0" smtClean="0"/>
              <a:t>Increases soil retention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7570787" cy="922337"/>
          </a:xfrm>
        </p:spPr>
        <p:txBody>
          <a:bodyPr/>
          <a:lstStyle/>
          <a:p>
            <a:pPr fontAlgn="auto">
              <a:spcAft>
                <a:spcPts val="0"/>
              </a:spcAft>
              <a:defRPr/>
            </a:pPr>
            <a:r>
              <a:rPr lang="en-IE" dirty="0" smtClean="0">
                <a:solidFill>
                  <a:schemeClr val="tx2">
                    <a:satMod val="130000"/>
                  </a:schemeClr>
                </a:solidFill>
              </a:rPr>
              <a:t>Discussion</a:t>
            </a:r>
            <a:endParaRPr lang="en-IE" dirty="0">
              <a:solidFill>
                <a:schemeClr val="tx2">
                  <a:satMod val="130000"/>
                </a:schemeClr>
              </a:solidFill>
            </a:endParaRPr>
          </a:p>
        </p:txBody>
      </p:sp>
      <p:sp>
        <p:nvSpPr>
          <p:cNvPr id="3" name="Content Placeholder 2"/>
          <p:cNvSpPr>
            <a:spLocks noGrp="1"/>
          </p:cNvSpPr>
          <p:nvPr>
            <p:ph idx="1"/>
          </p:nvPr>
        </p:nvSpPr>
        <p:spPr>
          <a:xfrm>
            <a:off x="971550" y="1341438"/>
            <a:ext cx="7715250" cy="4784725"/>
          </a:xfrm>
        </p:spPr>
        <p:txBody>
          <a:bodyPr>
            <a:normAutofit lnSpcReduction="10000"/>
          </a:bodyPr>
          <a:lstStyle/>
          <a:p>
            <a:pPr marL="365760" indent="-283464" fontAlgn="auto">
              <a:spcAft>
                <a:spcPts val="0"/>
              </a:spcAft>
              <a:buFont typeface="Wingdings 2"/>
              <a:buChar char=""/>
              <a:defRPr/>
            </a:pPr>
            <a:r>
              <a:rPr lang="en-IE" sz="2800" dirty="0" err="1" smtClean="0"/>
              <a:t>Biochar</a:t>
            </a:r>
            <a:r>
              <a:rPr lang="en-IE" sz="2800" dirty="0" smtClean="0"/>
              <a:t> benefits John Innes No.2</a:t>
            </a:r>
          </a:p>
          <a:p>
            <a:pPr marL="640080" lvl="1" indent="-237744" fontAlgn="auto">
              <a:spcAft>
                <a:spcPts val="0"/>
              </a:spcAft>
              <a:buFont typeface="Verdana"/>
              <a:buChar char="◦"/>
              <a:defRPr/>
            </a:pPr>
            <a:r>
              <a:rPr lang="en-IE" sz="2400" dirty="0" smtClean="0"/>
              <a:t>Fertile medium</a:t>
            </a:r>
          </a:p>
          <a:p>
            <a:pPr marL="640080" lvl="1" indent="-237744" fontAlgn="auto">
              <a:spcAft>
                <a:spcPts val="0"/>
              </a:spcAft>
              <a:buFont typeface="Verdana"/>
              <a:buChar char="◦"/>
              <a:defRPr/>
            </a:pPr>
            <a:r>
              <a:rPr lang="en-IE" sz="2400" dirty="0" smtClean="0"/>
              <a:t>Ability to retain nutrients and water (CEC)</a:t>
            </a:r>
            <a:endParaRPr lang="en-IE" dirty="0" smtClean="0"/>
          </a:p>
          <a:p>
            <a:pPr marL="342900" lvl="1" indent="-342900" fontAlgn="auto">
              <a:spcAft>
                <a:spcPts val="0"/>
              </a:spcAft>
              <a:buFont typeface="Arial" pitchFamily="34" charset="0"/>
              <a:buChar char="•"/>
              <a:defRPr/>
            </a:pPr>
            <a:r>
              <a:rPr lang="en-IE" dirty="0" err="1" smtClean="0"/>
              <a:t>Biochar</a:t>
            </a:r>
            <a:r>
              <a:rPr lang="en-IE" dirty="0" smtClean="0"/>
              <a:t> does not benefit growth on sand</a:t>
            </a:r>
          </a:p>
          <a:p>
            <a:pPr marL="742950" lvl="2" indent="-342900" fontAlgn="auto">
              <a:spcAft>
                <a:spcPts val="0"/>
              </a:spcAft>
              <a:buFont typeface="Wingdings 2"/>
              <a:buChar char=""/>
              <a:defRPr/>
            </a:pPr>
            <a:r>
              <a:rPr lang="en-IE" dirty="0" smtClean="0"/>
              <a:t>No nutrients present</a:t>
            </a:r>
          </a:p>
          <a:p>
            <a:pPr marL="742950" lvl="2" indent="-342900" fontAlgn="auto">
              <a:spcAft>
                <a:spcPts val="0"/>
              </a:spcAft>
              <a:buFont typeface="Wingdings 2"/>
              <a:buChar char=""/>
              <a:defRPr/>
            </a:pPr>
            <a:r>
              <a:rPr lang="en-IE" dirty="0" smtClean="0"/>
              <a:t>Sand has very low </a:t>
            </a:r>
            <a:r>
              <a:rPr lang="en-IE" dirty="0" err="1" smtClean="0"/>
              <a:t>cation</a:t>
            </a:r>
            <a:r>
              <a:rPr lang="en-IE" dirty="0" smtClean="0"/>
              <a:t> exchange capacity</a:t>
            </a:r>
          </a:p>
          <a:p>
            <a:pPr marL="342900" lvl="1" indent="-342900" fontAlgn="auto">
              <a:spcAft>
                <a:spcPts val="0"/>
              </a:spcAft>
              <a:buFont typeface="Arial" pitchFamily="34" charset="0"/>
              <a:buChar char="•"/>
              <a:defRPr/>
            </a:pPr>
            <a:r>
              <a:rPr lang="en-IE" dirty="0" err="1" smtClean="0"/>
              <a:t>Biochar</a:t>
            </a:r>
            <a:r>
              <a:rPr lang="en-IE" dirty="0" smtClean="0"/>
              <a:t> stimulates germination</a:t>
            </a:r>
          </a:p>
          <a:p>
            <a:pPr marL="742950" lvl="2" indent="-342900" fontAlgn="auto">
              <a:spcAft>
                <a:spcPts val="0"/>
              </a:spcAft>
              <a:buFont typeface="Wingdings 2"/>
              <a:buChar char=""/>
              <a:defRPr/>
            </a:pPr>
            <a:r>
              <a:rPr lang="en-IE" dirty="0" smtClean="0"/>
              <a:t>Improved % germination for both </a:t>
            </a:r>
          </a:p>
          <a:p>
            <a:pPr marL="742950" lvl="2" indent="-342900" fontAlgn="auto">
              <a:spcAft>
                <a:spcPts val="0"/>
              </a:spcAft>
              <a:buFont typeface="Wingdings 2"/>
              <a:buNone/>
              <a:defRPr/>
            </a:pPr>
            <a:r>
              <a:rPr lang="en-IE" dirty="0" smtClean="0"/>
              <a:t>	mediums</a:t>
            </a:r>
          </a:p>
          <a:p>
            <a:pPr marL="742950" lvl="2" indent="-342900" fontAlgn="auto">
              <a:spcAft>
                <a:spcPts val="0"/>
              </a:spcAft>
              <a:buFont typeface="Wingdings 2"/>
              <a:buChar char=""/>
              <a:defRPr/>
            </a:pPr>
            <a:r>
              <a:rPr lang="en-IE" dirty="0" smtClean="0"/>
              <a:t>Higher % germination in sand</a:t>
            </a:r>
          </a:p>
          <a:p>
            <a:pPr marL="742950" lvl="2" indent="-342900" fontAlgn="auto">
              <a:spcAft>
                <a:spcPts val="0"/>
              </a:spcAft>
              <a:buFont typeface="Wingdings 2"/>
              <a:buChar char=""/>
              <a:defRPr/>
            </a:pPr>
            <a:r>
              <a:rPr lang="en-IE" dirty="0" smtClean="0"/>
              <a:t>Ability to retain water</a:t>
            </a:r>
          </a:p>
          <a:p>
            <a:pPr marL="640080" lvl="1" indent="-237744" fontAlgn="auto">
              <a:spcAft>
                <a:spcPts val="0"/>
              </a:spcAft>
              <a:buFont typeface="Verdana"/>
              <a:buNone/>
              <a:defRPr/>
            </a:pPr>
            <a:endParaRPr lang="en-IE" sz="2400" dirty="0" smtClean="0"/>
          </a:p>
          <a:p>
            <a:pPr marL="640080" lvl="1" indent="-237744" fontAlgn="auto">
              <a:spcAft>
                <a:spcPts val="0"/>
              </a:spcAft>
              <a:buFont typeface="Verdana"/>
              <a:buNone/>
              <a:defRPr/>
            </a:pPr>
            <a:endParaRPr lang="en-IE" dirty="0"/>
          </a:p>
        </p:txBody>
      </p:sp>
      <p:pic>
        <p:nvPicPr>
          <p:cNvPr id="8194" name="Picture 2" descr="http://www.diacarbon.com/blog/wp-content/uploads/2011/03/iStock_000005854801Medium.jpg"/>
          <p:cNvPicPr>
            <a:picLocks noChangeAspect="1" noChangeArrowheads="1"/>
          </p:cNvPicPr>
          <p:nvPr/>
        </p:nvPicPr>
        <p:blipFill>
          <a:blip r:embed="rId3" cstate="print"/>
          <a:srcRect t="16667" r="50344"/>
          <a:stretch>
            <a:fillRect/>
          </a:stretch>
        </p:blipFill>
        <p:spPr bwMode="auto">
          <a:xfrm>
            <a:off x="6444208" y="4005064"/>
            <a:ext cx="2304256" cy="25864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476250"/>
            <a:ext cx="7715250" cy="5649913"/>
          </a:xfrm>
        </p:spPr>
        <p:txBody>
          <a:bodyPr>
            <a:normAutofit fontScale="92500"/>
          </a:bodyPr>
          <a:lstStyle/>
          <a:p>
            <a:pPr marL="365760" indent="-283464" fontAlgn="auto">
              <a:spcAft>
                <a:spcPts val="0"/>
              </a:spcAft>
              <a:buFont typeface="Wingdings 2"/>
              <a:buChar char=""/>
              <a:defRPr/>
            </a:pPr>
            <a:r>
              <a:rPr lang="en-IE" sz="2800" dirty="0" smtClean="0"/>
              <a:t>Pests (Aphids)</a:t>
            </a:r>
          </a:p>
          <a:p>
            <a:pPr marL="640080" lvl="1" indent="-237744" fontAlgn="auto">
              <a:spcAft>
                <a:spcPts val="0"/>
              </a:spcAft>
              <a:buFont typeface="Verdana"/>
              <a:buChar char="◦"/>
              <a:defRPr/>
            </a:pPr>
            <a:r>
              <a:rPr lang="en-IE" sz="2400" dirty="0" smtClean="0"/>
              <a:t>Reduces the amount of pests per plant</a:t>
            </a:r>
          </a:p>
          <a:p>
            <a:pPr marL="640080" lvl="1" indent="-237744" fontAlgn="auto">
              <a:spcAft>
                <a:spcPts val="0"/>
              </a:spcAft>
              <a:buFont typeface="Verdana"/>
              <a:buChar char="◦"/>
              <a:defRPr/>
            </a:pPr>
            <a:r>
              <a:rPr lang="en-IE" sz="2400" dirty="0" smtClean="0"/>
              <a:t>Bio-oil potentially used as insect repellent (fast </a:t>
            </a:r>
            <a:r>
              <a:rPr lang="en-IE" sz="2400" dirty="0" err="1" smtClean="0"/>
              <a:t>pyrolysis</a:t>
            </a:r>
            <a:r>
              <a:rPr lang="en-IE" sz="2400" dirty="0" smtClean="0"/>
              <a:t>)</a:t>
            </a:r>
            <a:endParaRPr lang="en-IE" dirty="0" smtClean="0"/>
          </a:p>
          <a:p>
            <a:pPr marL="365760" indent="-283464" fontAlgn="auto">
              <a:spcAft>
                <a:spcPts val="0"/>
              </a:spcAft>
              <a:buFont typeface="Wingdings 2"/>
              <a:buChar char=""/>
              <a:defRPr/>
            </a:pPr>
            <a:r>
              <a:rPr lang="en-IE" sz="2800" dirty="0" smtClean="0"/>
              <a:t>Future in Irelands Agriculture</a:t>
            </a:r>
          </a:p>
          <a:p>
            <a:pPr marL="640080" lvl="1" indent="-237744" fontAlgn="auto">
              <a:spcAft>
                <a:spcPts val="0"/>
              </a:spcAft>
              <a:buFont typeface="Verdana"/>
              <a:buChar char="◦"/>
              <a:defRPr/>
            </a:pPr>
            <a:r>
              <a:rPr lang="en-IE" sz="2400" dirty="0" smtClean="0"/>
              <a:t>Brown soils – rich and fertile</a:t>
            </a:r>
          </a:p>
          <a:p>
            <a:pPr marL="640080" lvl="1" indent="-237744" fontAlgn="auto">
              <a:spcAft>
                <a:spcPts val="0"/>
              </a:spcAft>
              <a:buFont typeface="Verdana"/>
              <a:buChar char="◦"/>
              <a:defRPr/>
            </a:pPr>
            <a:r>
              <a:rPr lang="en-IE" sz="2400" dirty="0" smtClean="0"/>
              <a:t>A lot of </a:t>
            </a:r>
            <a:r>
              <a:rPr lang="en-IE" sz="2400" dirty="0" err="1" smtClean="0"/>
              <a:t>biochar</a:t>
            </a:r>
            <a:r>
              <a:rPr lang="en-IE" sz="2400" dirty="0" smtClean="0"/>
              <a:t> needed</a:t>
            </a:r>
          </a:p>
          <a:p>
            <a:pPr marL="640080" lvl="1" indent="-237744" fontAlgn="auto">
              <a:spcAft>
                <a:spcPts val="0"/>
              </a:spcAft>
              <a:buFont typeface="Verdana"/>
              <a:buChar char="◦"/>
              <a:defRPr/>
            </a:pPr>
            <a:r>
              <a:rPr lang="en-IE" sz="2400" dirty="0" smtClean="0"/>
              <a:t>Very expensive</a:t>
            </a:r>
          </a:p>
          <a:p>
            <a:pPr marL="640080" lvl="1" indent="-237744" fontAlgn="auto">
              <a:spcAft>
                <a:spcPts val="0"/>
              </a:spcAft>
              <a:buFont typeface="Verdana"/>
              <a:buChar char="◦"/>
              <a:defRPr/>
            </a:pPr>
            <a:r>
              <a:rPr lang="en-IE" sz="2400" dirty="0" smtClean="0"/>
              <a:t>Would cost €500 to cover field of 100x100m (3% </a:t>
            </a:r>
            <a:r>
              <a:rPr lang="en-IE" sz="2400" dirty="0" err="1" smtClean="0"/>
              <a:t>biochar</a:t>
            </a:r>
            <a:r>
              <a:rPr lang="en-IE" sz="2400" dirty="0" smtClean="0"/>
              <a:t>)</a:t>
            </a:r>
          </a:p>
          <a:p>
            <a:pPr marL="365760" indent="-283464" fontAlgn="auto">
              <a:spcAft>
                <a:spcPts val="0"/>
              </a:spcAft>
              <a:buFont typeface="Wingdings 2"/>
              <a:buChar char=""/>
              <a:defRPr/>
            </a:pPr>
            <a:r>
              <a:rPr lang="en-IE" sz="2400" dirty="0" smtClean="0"/>
              <a:t> </a:t>
            </a:r>
            <a:r>
              <a:rPr lang="en-IE" sz="2800" dirty="0" smtClean="0"/>
              <a:t>Future in seed tray/horticulture</a:t>
            </a:r>
          </a:p>
          <a:p>
            <a:pPr marL="640080" lvl="1" indent="-237744" fontAlgn="auto">
              <a:spcAft>
                <a:spcPts val="0"/>
              </a:spcAft>
              <a:buFont typeface="Verdana"/>
              <a:buChar char="◦"/>
              <a:defRPr/>
            </a:pPr>
            <a:r>
              <a:rPr lang="en-IE" sz="2400" dirty="0" smtClean="0"/>
              <a:t>Can greatly increase biomass in greenhouse</a:t>
            </a:r>
          </a:p>
          <a:p>
            <a:pPr marL="640080" lvl="1" indent="-237744" fontAlgn="auto">
              <a:spcAft>
                <a:spcPts val="0"/>
              </a:spcAft>
              <a:buFont typeface="Verdana"/>
              <a:buChar char="◦"/>
              <a:defRPr/>
            </a:pPr>
            <a:r>
              <a:rPr lang="en-IE" sz="2400" dirty="0" smtClean="0"/>
              <a:t>Not expensive in small amounts</a:t>
            </a:r>
          </a:p>
          <a:p>
            <a:pPr marL="640080" lvl="1" indent="-237744" fontAlgn="auto">
              <a:spcAft>
                <a:spcPts val="0"/>
              </a:spcAft>
              <a:buFont typeface="Verdana"/>
              <a:buChar char="◦"/>
              <a:defRPr/>
            </a:pPr>
            <a:r>
              <a:rPr lang="en-IE" sz="2400" dirty="0" smtClean="0"/>
              <a:t>Easy to work with</a:t>
            </a:r>
          </a:p>
        </p:txBody>
      </p:sp>
      <p:pic>
        <p:nvPicPr>
          <p:cNvPr id="6146" name="Picture 2" descr="http://www.clipartguide.com/_named_clipart_images/0511-1006-0720-5643_Cartoon_of_Plants_Growing_in_a_Small_Greenhouse_clipart_image.jpg"/>
          <p:cNvPicPr>
            <a:picLocks noChangeAspect="1" noChangeArrowheads="1"/>
          </p:cNvPicPr>
          <p:nvPr/>
        </p:nvPicPr>
        <p:blipFill>
          <a:blip r:embed="rId3" cstate="print"/>
          <a:srcRect/>
          <a:stretch>
            <a:fillRect/>
          </a:stretch>
        </p:blipFill>
        <p:spPr bwMode="auto">
          <a:xfrm>
            <a:off x="5580112" y="4725144"/>
            <a:ext cx="3333750" cy="18448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643812" cy="922337"/>
          </a:xfrm>
        </p:spPr>
        <p:txBody>
          <a:bodyPr/>
          <a:lstStyle/>
          <a:p>
            <a:pPr fontAlgn="auto">
              <a:spcAft>
                <a:spcPts val="0"/>
              </a:spcAft>
              <a:defRPr/>
            </a:pPr>
            <a:r>
              <a:rPr lang="en-IE" dirty="0" smtClean="0">
                <a:solidFill>
                  <a:schemeClr val="tx2">
                    <a:satMod val="130000"/>
                  </a:schemeClr>
                </a:solidFill>
              </a:rPr>
              <a:t>Conclusion</a:t>
            </a:r>
            <a:endParaRPr lang="en-IE" dirty="0">
              <a:solidFill>
                <a:schemeClr val="tx2">
                  <a:satMod val="130000"/>
                </a:schemeClr>
              </a:solidFill>
            </a:endParaRPr>
          </a:p>
        </p:txBody>
      </p:sp>
      <p:sp>
        <p:nvSpPr>
          <p:cNvPr id="3" name="Content Placeholder 2"/>
          <p:cNvSpPr>
            <a:spLocks noGrp="1"/>
          </p:cNvSpPr>
          <p:nvPr>
            <p:ph idx="1"/>
          </p:nvPr>
        </p:nvSpPr>
        <p:spPr>
          <a:xfrm>
            <a:off x="971550" y="1412875"/>
            <a:ext cx="7715250" cy="4713288"/>
          </a:xfrm>
        </p:spPr>
        <p:txBody>
          <a:bodyPr>
            <a:normAutofit fontScale="92500"/>
          </a:bodyPr>
          <a:lstStyle/>
          <a:p>
            <a:pPr marL="365760" indent="-283464" algn="just" fontAlgn="auto">
              <a:spcAft>
                <a:spcPts val="0"/>
              </a:spcAft>
              <a:buFont typeface="Wingdings 2"/>
              <a:buChar char=""/>
              <a:defRPr/>
            </a:pPr>
            <a:r>
              <a:rPr lang="en-IE" sz="2400" dirty="0" smtClean="0"/>
              <a:t>Based on the studies, experiments undertaken and various literature sources it can be concluded that </a:t>
            </a:r>
            <a:r>
              <a:rPr lang="en-IE" sz="2400" dirty="0" err="1" smtClean="0"/>
              <a:t>biochar</a:t>
            </a:r>
            <a:r>
              <a:rPr lang="en-IE" sz="2400" dirty="0" smtClean="0"/>
              <a:t> works well as a soil enhancer, but only in certain circumstances. </a:t>
            </a:r>
          </a:p>
          <a:p>
            <a:pPr marL="365760" indent="-283464" algn="just" fontAlgn="auto">
              <a:spcAft>
                <a:spcPts val="0"/>
              </a:spcAft>
              <a:buFont typeface="Wingdings 2"/>
              <a:buChar char=""/>
              <a:defRPr/>
            </a:pPr>
            <a:r>
              <a:rPr lang="en-IE" sz="2400" dirty="0" smtClean="0"/>
              <a:t>It works better in more fertile soils and in countries such as Ireland would work better on a smaller scale (i.e. Horticulture)</a:t>
            </a:r>
          </a:p>
          <a:p>
            <a:pPr marL="365760" indent="-283464" algn="just" fontAlgn="auto">
              <a:spcAft>
                <a:spcPts val="0"/>
              </a:spcAft>
              <a:buFont typeface="Wingdings 2"/>
              <a:buChar char=""/>
              <a:defRPr/>
            </a:pPr>
            <a:r>
              <a:rPr lang="en-IE" sz="2400" dirty="0" smtClean="0"/>
              <a:t>The increase in </a:t>
            </a:r>
            <a:r>
              <a:rPr lang="en-IE" sz="2400" dirty="0" err="1" smtClean="0"/>
              <a:t>biochar</a:t>
            </a:r>
            <a:r>
              <a:rPr lang="en-IE" sz="2400" dirty="0" smtClean="0"/>
              <a:t> concentration in both mediums increased the % of seeds germinated suggesting it stimulates germination rates.</a:t>
            </a:r>
          </a:p>
          <a:p>
            <a:pPr marL="365760" indent="-283464" algn="just" fontAlgn="auto">
              <a:spcAft>
                <a:spcPts val="0"/>
              </a:spcAft>
              <a:buFont typeface="Wingdings 2"/>
              <a:buChar char=""/>
              <a:defRPr/>
            </a:pPr>
            <a:r>
              <a:rPr lang="en-IE" sz="2400" dirty="0" smtClean="0"/>
              <a:t>Finally, </a:t>
            </a:r>
            <a:r>
              <a:rPr lang="en-IE" sz="2400" dirty="0" err="1" smtClean="0"/>
              <a:t>biochar</a:t>
            </a:r>
            <a:r>
              <a:rPr lang="en-IE" sz="2400" dirty="0" smtClean="0"/>
              <a:t> also appears to work as some sort of insect repellent but it is early days on this and many more investigation will have to take place in order to get a better sense of reliability.  </a:t>
            </a:r>
            <a:endParaRPr lang="en-IE"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err="1" smtClean="0">
                <a:solidFill>
                  <a:schemeClr val="tx2">
                    <a:satMod val="130000"/>
                  </a:schemeClr>
                </a:solidFill>
              </a:rPr>
              <a:t>Reccomendations</a:t>
            </a:r>
            <a:endParaRPr lang="en-IE" dirty="0">
              <a:solidFill>
                <a:schemeClr val="tx2">
                  <a:satMod val="130000"/>
                </a:schemeClr>
              </a:solidFill>
            </a:endParaRPr>
          </a:p>
        </p:txBody>
      </p:sp>
      <p:sp>
        <p:nvSpPr>
          <p:cNvPr id="59394" name="Content Placeholder 2"/>
          <p:cNvSpPr>
            <a:spLocks noGrp="1"/>
          </p:cNvSpPr>
          <p:nvPr>
            <p:ph idx="1"/>
          </p:nvPr>
        </p:nvSpPr>
        <p:spPr>
          <a:xfrm>
            <a:off x="1042988" y="1447800"/>
            <a:ext cx="7777162" cy="4800600"/>
          </a:xfrm>
        </p:spPr>
        <p:txBody>
          <a:bodyPr/>
          <a:lstStyle/>
          <a:p>
            <a:pPr algn="just">
              <a:buFont typeface="Wingdings 2" pitchFamily="18" charset="2"/>
              <a:buNone/>
            </a:pPr>
            <a:r>
              <a:rPr lang="en-IE" sz="2400" smtClean="0"/>
              <a:t>	I would recommend biochar for the growth of plants in greenhouses or horticulture. In Ireland it would simply not be feasible on a much larger scale. Overall it could greatly improve small scale production in Ireland as it can benefit soil in many ways such as increasing pH, cation exchange, water and nutrient retention.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err="1" smtClean="0">
                <a:solidFill>
                  <a:schemeClr val="tx2">
                    <a:satMod val="130000"/>
                  </a:schemeClr>
                </a:solidFill>
              </a:rPr>
              <a:t>Biochar</a:t>
            </a:r>
            <a:endParaRPr lang="en-IE" dirty="0">
              <a:solidFill>
                <a:schemeClr val="tx2">
                  <a:satMod val="130000"/>
                </a:schemeClr>
              </a:solidFill>
            </a:endParaRPr>
          </a:p>
        </p:txBody>
      </p:sp>
      <p:sp>
        <p:nvSpPr>
          <p:cNvPr id="3" name="Content Placeholder 2"/>
          <p:cNvSpPr>
            <a:spLocks noGrp="1"/>
          </p:cNvSpPr>
          <p:nvPr>
            <p:ph idx="1"/>
          </p:nvPr>
        </p:nvSpPr>
        <p:spPr>
          <a:xfrm>
            <a:off x="900113" y="1484313"/>
            <a:ext cx="4824412" cy="4641850"/>
          </a:xfrm>
        </p:spPr>
        <p:txBody>
          <a:bodyPr>
            <a:normAutofit lnSpcReduction="10000"/>
          </a:bodyPr>
          <a:lstStyle/>
          <a:p>
            <a:pPr marL="365760" indent="-283464" algn="just" fontAlgn="auto">
              <a:spcAft>
                <a:spcPts val="0"/>
              </a:spcAft>
              <a:buFont typeface="Wingdings 2"/>
              <a:buChar char=""/>
              <a:defRPr/>
            </a:pPr>
            <a:r>
              <a:rPr lang="en-IE" dirty="0" err="1" smtClean="0"/>
              <a:t>Biochars</a:t>
            </a:r>
            <a:r>
              <a:rPr lang="en-IE" dirty="0" smtClean="0"/>
              <a:t> physical and chemical characteristics are dependent on 2 main variables:</a:t>
            </a:r>
          </a:p>
          <a:p>
            <a:pPr marL="640080" lvl="1" indent="-237744" fontAlgn="auto">
              <a:spcAft>
                <a:spcPts val="0"/>
              </a:spcAft>
              <a:buFont typeface="Verdana"/>
              <a:buChar char="◦"/>
              <a:defRPr/>
            </a:pPr>
            <a:r>
              <a:rPr lang="en-IE" dirty="0" smtClean="0"/>
              <a:t>Type of </a:t>
            </a:r>
            <a:r>
              <a:rPr lang="en-IE" dirty="0" err="1" smtClean="0"/>
              <a:t>pyrolysis</a:t>
            </a:r>
            <a:r>
              <a:rPr lang="en-IE" dirty="0" smtClean="0"/>
              <a:t> undertaken</a:t>
            </a:r>
          </a:p>
          <a:p>
            <a:pPr marL="886968" lvl="2" fontAlgn="auto">
              <a:spcAft>
                <a:spcPts val="0"/>
              </a:spcAft>
              <a:buFont typeface="Wingdings 2"/>
              <a:buChar char=""/>
              <a:defRPr/>
            </a:pPr>
            <a:r>
              <a:rPr lang="en-IE" dirty="0" smtClean="0"/>
              <a:t>Slow</a:t>
            </a:r>
          </a:p>
          <a:p>
            <a:pPr marL="886968" lvl="2" fontAlgn="auto">
              <a:spcAft>
                <a:spcPts val="0"/>
              </a:spcAft>
              <a:buFont typeface="Wingdings 2"/>
              <a:buChar char=""/>
              <a:defRPr/>
            </a:pPr>
            <a:r>
              <a:rPr lang="en-IE" dirty="0" smtClean="0"/>
              <a:t>Medium</a:t>
            </a:r>
          </a:p>
          <a:p>
            <a:pPr marL="886968" lvl="2" fontAlgn="auto">
              <a:spcAft>
                <a:spcPts val="0"/>
              </a:spcAft>
              <a:buFont typeface="Wingdings 2"/>
              <a:buChar char=""/>
              <a:defRPr/>
            </a:pPr>
            <a:r>
              <a:rPr lang="en-IE" dirty="0" smtClean="0"/>
              <a:t>Fast</a:t>
            </a:r>
          </a:p>
          <a:p>
            <a:pPr marL="640080" lvl="1" indent="-237744" fontAlgn="auto">
              <a:spcAft>
                <a:spcPts val="0"/>
              </a:spcAft>
              <a:buFont typeface="Verdana"/>
              <a:buChar char="◦"/>
              <a:defRPr/>
            </a:pPr>
            <a:r>
              <a:rPr lang="en-IE" dirty="0" smtClean="0"/>
              <a:t>Type of feedstock used</a:t>
            </a:r>
            <a:endParaRPr lang="en-IE" dirty="0"/>
          </a:p>
        </p:txBody>
      </p:sp>
      <p:pic>
        <p:nvPicPr>
          <p:cNvPr id="18435" name="Picture 3" descr="http://biochar.ucdavis.edu/files/3913/6148/5832/biocharwheel_SJP.jpg"/>
          <p:cNvPicPr>
            <a:picLocks noChangeAspect="1" noChangeArrowheads="1"/>
          </p:cNvPicPr>
          <p:nvPr/>
        </p:nvPicPr>
        <p:blipFill>
          <a:blip r:embed="rId3"/>
          <a:srcRect/>
          <a:stretch>
            <a:fillRect/>
          </a:stretch>
        </p:blipFill>
        <p:spPr bwMode="auto">
          <a:xfrm>
            <a:off x="5940425" y="1628775"/>
            <a:ext cx="2714625" cy="461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err="1" smtClean="0">
                <a:solidFill>
                  <a:schemeClr val="tx2">
                    <a:satMod val="130000"/>
                  </a:schemeClr>
                </a:solidFill>
              </a:rPr>
              <a:t>Pyrolysis</a:t>
            </a:r>
            <a:endParaRPr lang="en-IE" dirty="0">
              <a:solidFill>
                <a:schemeClr val="tx2">
                  <a:satMod val="130000"/>
                </a:schemeClr>
              </a:solidFill>
            </a:endParaRPr>
          </a:p>
        </p:txBody>
      </p:sp>
      <p:sp>
        <p:nvSpPr>
          <p:cNvPr id="3" name="Content Placeholder 2"/>
          <p:cNvSpPr>
            <a:spLocks noGrp="1"/>
          </p:cNvSpPr>
          <p:nvPr>
            <p:ph idx="1"/>
          </p:nvPr>
        </p:nvSpPr>
        <p:spPr>
          <a:xfrm>
            <a:off x="900113" y="1341438"/>
            <a:ext cx="7920037" cy="4784725"/>
          </a:xfrm>
        </p:spPr>
        <p:txBody>
          <a:bodyPr>
            <a:normAutofit fontScale="92500"/>
          </a:bodyPr>
          <a:lstStyle/>
          <a:p>
            <a:pPr marL="365760" indent="-283464" fontAlgn="auto">
              <a:spcAft>
                <a:spcPts val="0"/>
              </a:spcAft>
              <a:buFont typeface="Wingdings 2"/>
              <a:buChar char=""/>
              <a:defRPr/>
            </a:pPr>
            <a:r>
              <a:rPr lang="en-IE" dirty="0" smtClean="0"/>
              <a:t>Thermo-chemical decomposition of biomass</a:t>
            </a:r>
          </a:p>
          <a:p>
            <a:pPr marL="365760" indent="-283464" fontAlgn="auto">
              <a:spcAft>
                <a:spcPts val="0"/>
              </a:spcAft>
              <a:buFont typeface="Wingdings 2"/>
              <a:buChar char=""/>
              <a:defRPr/>
            </a:pPr>
            <a:r>
              <a:rPr lang="en-IE" dirty="0" err="1" smtClean="0"/>
              <a:t>Biochar</a:t>
            </a:r>
            <a:r>
              <a:rPr lang="en-IE" dirty="0" smtClean="0"/>
              <a:t>, bio-oil and bio-gas are the main products.</a:t>
            </a:r>
          </a:p>
          <a:p>
            <a:pPr marL="365760" indent="-283464" fontAlgn="auto">
              <a:spcAft>
                <a:spcPts val="0"/>
              </a:spcAft>
              <a:buFont typeface="Wingdings 2"/>
              <a:buChar char=""/>
              <a:defRPr/>
            </a:pPr>
            <a:r>
              <a:rPr lang="en-IE" dirty="0" smtClean="0"/>
              <a:t>3 types of </a:t>
            </a:r>
            <a:r>
              <a:rPr lang="en-IE" dirty="0" err="1" smtClean="0"/>
              <a:t>pyrolysis</a:t>
            </a:r>
            <a:r>
              <a:rPr lang="en-IE" dirty="0" smtClean="0"/>
              <a:t>:</a:t>
            </a:r>
          </a:p>
          <a:p>
            <a:pPr marL="640080" lvl="1" indent="-237744" fontAlgn="auto">
              <a:spcAft>
                <a:spcPts val="0"/>
              </a:spcAft>
              <a:buFont typeface="Verdana"/>
              <a:buChar char="◦"/>
              <a:defRPr/>
            </a:pPr>
            <a:r>
              <a:rPr lang="en-IE" dirty="0" smtClean="0"/>
              <a:t>Slow: Most common, hours-days, ~500°C, yields produced bio-oil(30%), </a:t>
            </a:r>
            <a:r>
              <a:rPr lang="en-IE" dirty="0" err="1" smtClean="0"/>
              <a:t>biochar</a:t>
            </a:r>
            <a:r>
              <a:rPr lang="en-IE" dirty="0" smtClean="0"/>
              <a:t>(35%), bio-gas(35%)</a:t>
            </a:r>
          </a:p>
          <a:p>
            <a:pPr marL="640080" lvl="1" indent="-237744" fontAlgn="auto">
              <a:spcAft>
                <a:spcPts val="0"/>
              </a:spcAft>
              <a:buFont typeface="Verdana"/>
              <a:buChar char="◦"/>
              <a:defRPr/>
            </a:pPr>
            <a:r>
              <a:rPr lang="en-IE" dirty="0" smtClean="0"/>
              <a:t>Medium: Formed in minutes, ~500°C, yields are relatively equal</a:t>
            </a:r>
          </a:p>
          <a:p>
            <a:pPr marL="640080" lvl="1" indent="-237744" fontAlgn="auto">
              <a:spcAft>
                <a:spcPts val="0"/>
              </a:spcAft>
              <a:buFont typeface="Verdana"/>
              <a:buChar char="◦"/>
              <a:defRPr/>
            </a:pPr>
            <a:r>
              <a:rPr lang="en-IE" dirty="0" smtClean="0"/>
              <a:t>Fast: formed in seconds, &gt;500°C, bio-oil(75%), bio-gas(13%), </a:t>
            </a:r>
            <a:r>
              <a:rPr lang="en-IE" dirty="0" err="1" smtClean="0"/>
              <a:t>biochar</a:t>
            </a:r>
            <a:r>
              <a:rPr lang="en-IE" dirty="0" smtClean="0"/>
              <a:t>(12%)</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solidFill>
                  <a:schemeClr val="tx2">
                    <a:satMod val="130000"/>
                  </a:schemeClr>
                </a:solidFill>
              </a:rPr>
              <a:t>Aims &amp; Objectives</a:t>
            </a:r>
            <a:endParaRPr lang="en-IE" dirty="0">
              <a:solidFill>
                <a:schemeClr val="tx2">
                  <a:satMod val="130000"/>
                </a:schemeClr>
              </a:solidFill>
            </a:endParaRPr>
          </a:p>
        </p:txBody>
      </p:sp>
      <p:sp>
        <p:nvSpPr>
          <p:cNvPr id="3" name="Content Placeholder 2"/>
          <p:cNvSpPr>
            <a:spLocks noGrp="1"/>
          </p:cNvSpPr>
          <p:nvPr>
            <p:ph idx="1"/>
          </p:nvPr>
        </p:nvSpPr>
        <p:spPr>
          <a:xfrm>
            <a:off x="1116013" y="1447800"/>
            <a:ext cx="7818437" cy="4800600"/>
          </a:xfrm>
        </p:spPr>
        <p:txBody>
          <a:bodyPr>
            <a:normAutofit fontScale="85000" lnSpcReduction="10000"/>
          </a:bodyPr>
          <a:lstStyle/>
          <a:p>
            <a:pPr marL="365760" indent="-283464" fontAlgn="auto">
              <a:spcAft>
                <a:spcPts val="0"/>
              </a:spcAft>
              <a:buFont typeface="Wingdings 2"/>
              <a:buChar char=""/>
              <a:defRPr/>
            </a:pPr>
            <a:r>
              <a:rPr lang="en-IE" b="1" dirty="0" smtClean="0"/>
              <a:t>Aim: </a:t>
            </a:r>
          </a:p>
          <a:p>
            <a:pPr marL="365760" indent="-283464" fontAlgn="auto">
              <a:spcAft>
                <a:spcPts val="0"/>
              </a:spcAft>
              <a:buFont typeface="Wingdings 2"/>
              <a:buNone/>
              <a:defRPr/>
            </a:pPr>
            <a:r>
              <a:rPr lang="en-IE" b="1" dirty="0" smtClean="0"/>
              <a:t>	</a:t>
            </a:r>
            <a:r>
              <a:rPr lang="en-IE" dirty="0" smtClean="0"/>
              <a:t>To look at influences of </a:t>
            </a:r>
            <a:r>
              <a:rPr lang="en-IE" dirty="0" err="1" smtClean="0"/>
              <a:t>biochar</a:t>
            </a:r>
            <a:r>
              <a:rPr lang="en-IE" dirty="0" smtClean="0"/>
              <a:t> on oat seeds in two separate growth mediums with the addition of the following concentrations of </a:t>
            </a:r>
            <a:r>
              <a:rPr lang="en-IE" dirty="0" err="1" smtClean="0"/>
              <a:t>biochar</a:t>
            </a:r>
            <a:r>
              <a:rPr lang="en-IE" dirty="0" smtClean="0"/>
              <a:t>; 0% (control), 0.3%, 1%, 3% and 10%</a:t>
            </a:r>
          </a:p>
          <a:p>
            <a:pPr marL="365760" indent="-283464" fontAlgn="auto">
              <a:spcAft>
                <a:spcPts val="0"/>
              </a:spcAft>
              <a:buFont typeface="Wingdings 2"/>
              <a:buNone/>
              <a:defRPr/>
            </a:pPr>
            <a:endParaRPr lang="en-IE" dirty="0" smtClean="0"/>
          </a:p>
          <a:p>
            <a:pPr marL="365760" indent="-283464" fontAlgn="auto">
              <a:spcAft>
                <a:spcPts val="0"/>
              </a:spcAft>
              <a:buFont typeface="Wingdings 2"/>
              <a:buChar char=""/>
              <a:defRPr/>
            </a:pPr>
            <a:r>
              <a:rPr lang="en-IE" b="1" dirty="0" smtClean="0"/>
              <a:t>Objectives:</a:t>
            </a:r>
          </a:p>
          <a:p>
            <a:pPr marL="640080" lvl="1" indent="-237744" fontAlgn="auto">
              <a:spcAft>
                <a:spcPts val="0"/>
              </a:spcAft>
              <a:buFont typeface="Verdana"/>
              <a:buChar char="◦"/>
              <a:defRPr/>
            </a:pPr>
            <a:r>
              <a:rPr lang="en-IE" dirty="0" smtClean="0"/>
              <a:t>Determine effects of </a:t>
            </a:r>
            <a:r>
              <a:rPr lang="en-IE" dirty="0" err="1" smtClean="0"/>
              <a:t>biochar</a:t>
            </a:r>
            <a:r>
              <a:rPr lang="en-IE" dirty="0" smtClean="0"/>
              <a:t> on oat seed germination</a:t>
            </a:r>
          </a:p>
          <a:p>
            <a:pPr marL="640080" lvl="1" indent="-237744" fontAlgn="auto">
              <a:spcAft>
                <a:spcPts val="0"/>
              </a:spcAft>
              <a:buFont typeface="Verdana"/>
              <a:buChar char="◦"/>
              <a:defRPr/>
            </a:pPr>
            <a:r>
              <a:rPr lang="en-IE" dirty="0" smtClean="0"/>
              <a:t>Quantify the effects of various conc. of </a:t>
            </a:r>
            <a:r>
              <a:rPr lang="en-IE" dirty="0" err="1" smtClean="0"/>
              <a:t>biochar</a:t>
            </a:r>
            <a:r>
              <a:rPr lang="en-IE" dirty="0" smtClean="0"/>
              <a:t> on the growth of the oat plant</a:t>
            </a:r>
          </a:p>
          <a:p>
            <a:pPr marL="640080" lvl="1" indent="-237744" fontAlgn="auto">
              <a:spcAft>
                <a:spcPts val="0"/>
              </a:spcAft>
              <a:buFont typeface="Verdana"/>
              <a:buChar char="◦"/>
              <a:defRPr/>
            </a:pPr>
            <a:r>
              <a:rPr lang="en-IE" dirty="0" smtClean="0"/>
              <a:t>Evaluate results for both mediums and compare them to each other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solidFill>
                  <a:schemeClr val="tx2">
                    <a:satMod val="130000"/>
                  </a:schemeClr>
                </a:solidFill>
              </a:rPr>
              <a:t>General Information</a:t>
            </a:r>
            <a:endParaRPr lang="en-IE" dirty="0">
              <a:solidFill>
                <a:schemeClr val="tx2">
                  <a:satMod val="130000"/>
                </a:schemeClr>
              </a:solidFill>
            </a:endParaRPr>
          </a:p>
        </p:txBody>
      </p:sp>
      <p:sp>
        <p:nvSpPr>
          <p:cNvPr id="24578" name="Content Placeholder 2"/>
          <p:cNvSpPr>
            <a:spLocks noGrp="1"/>
          </p:cNvSpPr>
          <p:nvPr>
            <p:ph idx="1"/>
          </p:nvPr>
        </p:nvSpPr>
        <p:spPr>
          <a:xfrm>
            <a:off x="900113" y="1484313"/>
            <a:ext cx="7786687" cy="4641850"/>
          </a:xfrm>
        </p:spPr>
        <p:txBody>
          <a:bodyPr/>
          <a:lstStyle/>
          <a:p>
            <a:r>
              <a:rPr lang="en-IE" sz="2800" smtClean="0"/>
              <a:t>Biochar sourced from “Biochar Ireland”, Lough Derg, Co. Donegal</a:t>
            </a:r>
          </a:p>
          <a:p>
            <a:r>
              <a:rPr lang="en-IE" sz="2800" smtClean="0"/>
              <a:t>Formed via slow pyrolysis process</a:t>
            </a:r>
          </a:p>
          <a:p>
            <a:r>
              <a:rPr lang="en-IE" sz="2800" smtClean="0"/>
              <a:t>Biomass used was local ash timber</a:t>
            </a:r>
          </a:p>
          <a:p>
            <a:r>
              <a:rPr lang="en-IE" sz="2800" smtClean="0"/>
              <a:t>Growth mediums used:</a:t>
            </a:r>
          </a:p>
          <a:p>
            <a:pPr lvl="1"/>
            <a:r>
              <a:rPr lang="en-IE" sz="2400" smtClean="0"/>
              <a:t>John Innes No.2</a:t>
            </a:r>
          </a:p>
          <a:p>
            <a:pPr lvl="1"/>
            <a:r>
              <a:rPr lang="en-IE" sz="2400" smtClean="0"/>
              <a:t>Horticultural Sand</a:t>
            </a:r>
          </a:p>
          <a:p>
            <a:r>
              <a:rPr lang="en-IE" sz="2800" smtClean="0"/>
              <a:t>The seeds used were</a:t>
            </a:r>
          </a:p>
          <a:p>
            <a:pPr>
              <a:buFont typeface="Wingdings 2" pitchFamily="18" charset="2"/>
              <a:buNone/>
            </a:pPr>
            <a:r>
              <a:rPr lang="en-IE" sz="2800" smtClean="0"/>
              <a:t>	common oats</a:t>
            </a:r>
          </a:p>
        </p:txBody>
      </p:sp>
      <p:pic>
        <p:nvPicPr>
          <p:cNvPr id="24579" name="Picture 2" descr="http://www.william-sinclair.co.uk/files/uploads/file/Gardening/Products/HiRes/Composts/JI_No2_20L.jpg"/>
          <p:cNvPicPr>
            <a:picLocks noChangeAspect="1" noChangeArrowheads="1"/>
          </p:cNvPicPr>
          <p:nvPr/>
        </p:nvPicPr>
        <p:blipFill>
          <a:blip r:embed="rId3"/>
          <a:srcRect/>
          <a:stretch>
            <a:fillRect/>
          </a:stretch>
        </p:blipFill>
        <p:spPr bwMode="auto">
          <a:xfrm>
            <a:off x="6732588" y="2708275"/>
            <a:ext cx="2232025" cy="2417763"/>
          </a:xfrm>
          <a:prstGeom prst="rect">
            <a:avLst/>
          </a:prstGeom>
          <a:noFill/>
          <a:ln w="9525">
            <a:noFill/>
            <a:miter lim="800000"/>
            <a:headEnd/>
            <a:tailEnd/>
          </a:ln>
        </p:spPr>
      </p:pic>
      <p:pic>
        <p:nvPicPr>
          <p:cNvPr id="24580" name="Picture 4" descr="http://images.nitrosell.com/product_images/13/3158/large-Horticultural%20Sand%2020kg.jpg"/>
          <p:cNvPicPr>
            <a:picLocks noChangeAspect="1" noChangeArrowheads="1"/>
          </p:cNvPicPr>
          <p:nvPr/>
        </p:nvPicPr>
        <p:blipFill>
          <a:blip r:embed="rId4"/>
          <a:srcRect l="23772" t="11151" r="19771" b="16400"/>
          <a:stretch>
            <a:fillRect/>
          </a:stretch>
        </p:blipFill>
        <p:spPr bwMode="auto">
          <a:xfrm>
            <a:off x="4572000" y="4365625"/>
            <a:ext cx="2087563"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windows user\Desktop\4th Year\FYP- Biochar\Edited Pictures\John Innes No.2.png"/>
          <p:cNvPicPr/>
          <p:nvPr/>
        </p:nvPicPr>
        <p:blipFill>
          <a:blip r:embed="rId3" cstate="print"/>
          <a:srcRect/>
          <a:stretch>
            <a:fillRect/>
          </a:stretch>
        </p:blipFill>
        <p:spPr bwMode="auto">
          <a:xfrm>
            <a:off x="5004048" y="4005064"/>
            <a:ext cx="3456384" cy="2544713"/>
          </a:xfrm>
          <a:prstGeom prst="rect">
            <a:avLst/>
          </a:prstGeom>
          <a:ln>
            <a:noFill/>
          </a:ln>
          <a:effectLst>
            <a:softEdge rad="112500"/>
          </a:effectLst>
        </p:spPr>
      </p:pic>
      <p:pic>
        <p:nvPicPr>
          <p:cNvPr id="8" name="Picture 7" descr="C:\Users\windows user\Desktop\4th Year\FYP- Biochar\Edited Pictures\Sand.png"/>
          <p:cNvPicPr/>
          <p:nvPr/>
        </p:nvPicPr>
        <p:blipFill>
          <a:blip r:embed="rId4" cstate="print"/>
          <a:srcRect/>
          <a:stretch>
            <a:fillRect/>
          </a:stretch>
        </p:blipFill>
        <p:spPr bwMode="auto">
          <a:xfrm>
            <a:off x="1115616" y="3933056"/>
            <a:ext cx="3240360" cy="2592288"/>
          </a:xfrm>
          <a:prstGeom prst="rect">
            <a:avLst/>
          </a:prstGeom>
          <a:ln>
            <a:noFill/>
          </a:ln>
          <a:effectLst>
            <a:softEdge rad="112500"/>
          </a:effectLst>
        </p:spPr>
      </p:pic>
      <p:sp>
        <p:nvSpPr>
          <p:cNvPr id="26627"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IE">
              <a:latin typeface="Gill Sans MT" pitchFamily="34" charset="0"/>
            </a:endParaRPr>
          </a:p>
        </p:txBody>
      </p:sp>
      <p:sp>
        <p:nvSpPr>
          <p:cNvPr id="26628" name="Rectangle 10"/>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IE">
              <a:latin typeface="Gill Sans MT" pitchFamily="34" charset="0"/>
            </a:endParaRPr>
          </a:p>
        </p:txBody>
      </p:sp>
      <p:sp>
        <p:nvSpPr>
          <p:cNvPr id="26629" name="Rectangle 11"/>
          <p:cNvSpPr>
            <a:spLocks noChangeArrowheads="1"/>
          </p:cNvSpPr>
          <p:nvPr/>
        </p:nvSpPr>
        <p:spPr bwMode="auto">
          <a:xfrm>
            <a:off x="0" y="4410075"/>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sp>
        <p:nvSpPr>
          <p:cNvPr id="26630" name="Rectangle 12"/>
          <p:cNvSpPr>
            <a:spLocks noChangeArrowheads="1"/>
          </p:cNvSpPr>
          <p:nvPr/>
        </p:nvSpPr>
        <p:spPr bwMode="auto">
          <a:xfrm>
            <a:off x="0" y="4867275"/>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sp>
        <p:nvSpPr>
          <p:cNvPr id="26631" name="Rectangle 13"/>
          <p:cNvSpPr>
            <a:spLocks noChangeArrowheads="1"/>
          </p:cNvSpPr>
          <p:nvPr/>
        </p:nvSpPr>
        <p:spPr bwMode="auto">
          <a:xfrm>
            <a:off x="0" y="5324475"/>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pic>
        <p:nvPicPr>
          <p:cNvPr id="17" name="Picture 16" descr="C:\Users\windows user\Desktop\4th Year\FYP- Biochar\Edited Pictures\Oats.png"/>
          <p:cNvPicPr/>
          <p:nvPr/>
        </p:nvPicPr>
        <p:blipFill>
          <a:blip r:embed="rId5" cstate="print"/>
          <a:srcRect/>
          <a:stretch>
            <a:fillRect/>
          </a:stretch>
        </p:blipFill>
        <p:spPr bwMode="auto">
          <a:xfrm>
            <a:off x="1043608" y="404665"/>
            <a:ext cx="3384376" cy="2952328"/>
          </a:xfrm>
          <a:prstGeom prst="rect">
            <a:avLst/>
          </a:prstGeom>
          <a:ln>
            <a:noFill/>
          </a:ln>
          <a:effectLst>
            <a:softEdge rad="112500"/>
          </a:effectLst>
        </p:spPr>
      </p:pic>
      <p:pic>
        <p:nvPicPr>
          <p:cNvPr id="19" name="Picture 18" descr="Bicochar.png"/>
          <p:cNvPicPr/>
          <p:nvPr/>
        </p:nvPicPr>
        <p:blipFill>
          <a:blip r:embed="rId6" cstate="print"/>
          <a:stretch>
            <a:fillRect/>
          </a:stretch>
        </p:blipFill>
        <p:spPr>
          <a:xfrm>
            <a:off x="4932040" y="404664"/>
            <a:ext cx="3456384" cy="3168352"/>
          </a:xfrm>
          <a:prstGeom prst="rect">
            <a:avLst/>
          </a:prstGeom>
          <a:ln>
            <a:noFill/>
          </a:ln>
          <a:effectLst>
            <a:softEdge rad="112500"/>
          </a:effectLst>
        </p:spPr>
      </p:pic>
      <p:sp>
        <p:nvSpPr>
          <p:cNvPr id="26634" name="TextBox 19"/>
          <p:cNvSpPr txBox="1">
            <a:spLocks noChangeArrowheads="1"/>
          </p:cNvSpPr>
          <p:nvPr/>
        </p:nvSpPr>
        <p:spPr bwMode="auto">
          <a:xfrm>
            <a:off x="5003800" y="6396038"/>
            <a:ext cx="2808288" cy="461962"/>
          </a:xfrm>
          <a:prstGeom prst="rect">
            <a:avLst/>
          </a:prstGeom>
          <a:noFill/>
          <a:ln w="9525">
            <a:noFill/>
            <a:miter lim="800000"/>
            <a:headEnd/>
            <a:tailEnd/>
          </a:ln>
        </p:spPr>
        <p:txBody>
          <a:bodyPr>
            <a:spAutoFit/>
          </a:bodyPr>
          <a:lstStyle/>
          <a:p>
            <a:r>
              <a:rPr lang="en-IE" sz="2400">
                <a:latin typeface="Gill Sans MT" pitchFamily="34" charset="0"/>
              </a:rPr>
              <a:t>John Innes No.2</a:t>
            </a:r>
          </a:p>
        </p:txBody>
      </p:sp>
      <p:sp>
        <p:nvSpPr>
          <p:cNvPr id="26635" name="TextBox 20"/>
          <p:cNvSpPr txBox="1">
            <a:spLocks noChangeArrowheads="1"/>
          </p:cNvSpPr>
          <p:nvPr/>
        </p:nvSpPr>
        <p:spPr bwMode="auto">
          <a:xfrm>
            <a:off x="5003800" y="3429000"/>
            <a:ext cx="2160588" cy="461963"/>
          </a:xfrm>
          <a:prstGeom prst="rect">
            <a:avLst/>
          </a:prstGeom>
          <a:noFill/>
          <a:ln w="9525">
            <a:noFill/>
            <a:miter lim="800000"/>
            <a:headEnd/>
            <a:tailEnd/>
          </a:ln>
        </p:spPr>
        <p:txBody>
          <a:bodyPr>
            <a:spAutoFit/>
          </a:bodyPr>
          <a:lstStyle/>
          <a:p>
            <a:r>
              <a:rPr lang="en-IE" sz="2400">
                <a:latin typeface="Gill Sans MT" pitchFamily="34" charset="0"/>
              </a:rPr>
              <a:t>Biochar</a:t>
            </a:r>
          </a:p>
        </p:txBody>
      </p:sp>
      <p:sp>
        <p:nvSpPr>
          <p:cNvPr id="26636" name="TextBox 21"/>
          <p:cNvSpPr txBox="1">
            <a:spLocks noChangeArrowheads="1"/>
          </p:cNvSpPr>
          <p:nvPr/>
        </p:nvSpPr>
        <p:spPr bwMode="auto">
          <a:xfrm>
            <a:off x="1116013" y="3284538"/>
            <a:ext cx="2160587" cy="461962"/>
          </a:xfrm>
          <a:prstGeom prst="rect">
            <a:avLst/>
          </a:prstGeom>
          <a:noFill/>
          <a:ln w="9525">
            <a:noFill/>
            <a:miter lim="800000"/>
            <a:headEnd/>
            <a:tailEnd/>
          </a:ln>
        </p:spPr>
        <p:txBody>
          <a:bodyPr>
            <a:spAutoFit/>
          </a:bodyPr>
          <a:lstStyle/>
          <a:p>
            <a:r>
              <a:rPr lang="en-IE" sz="2400">
                <a:latin typeface="Gill Sans MT" pitchFamily="34" charset="0"/>
              </a:rPr>
              <a:t>Oat Seeds</a:t>
            </a:r>
          </a:p>
        </p:txBody>
      </p:sp>
      <p:sp>
        <p:nvSpPr>
          <p:cNvPr id="26637" name="TextBox 22"/>
          <p:cNvSpPr txBox="1">
            <a:spLocks noChangeArrowheads="1"/>
          </p:cNvSpPr>
          <p:nvPr/>
        </p:nvSpPr>
        <p:spPr bwMode="auto">
          <a:xfrm>
            <a:off x="1116013" y="6396038"/>
            <a:ext cx="2160587" cy="461962"/>
          </a:xfrm>
          <a:prstGeom prst="rect">
            <a:avLst/>
          </a:prstGeom>
          <a:noFill/>
          <a:ln w="9525">
            <a:noFill/>
            <a:miter lim="800000"/>
            <a:headEnd/>
            <a:tailEnd/>
          </a:ln>
        </p:spPr>
        <p:txBody>
          <a:bodyPr>
            <a:spAutoFit/>
          </a:bodyPr>
          <a:lstStyle/>
          <a:p>
            <a:r>
              <a:rPr lang="en-IE" sz="2400">
                <a:latin typeface="Gill Sans MT" pitchFamily="34" charset="0"/>
              </a:rPr>
              <a:t>Sand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solidFill>
                  <a:schemeClr val="tx2">
                    <a:satMod val="130000"/>
                  </a:schemeClr>
                </a:solidFill>
              </a:rPr>
              <a:t>Project Introduction</a:t>
            </a:r>
            <a:endParaRPr lang="en-IE" dirty="0">
              <a:solidFill>
                <a:schemeClr val="tx2">
                  <a:satMod val="130000"/>
                </a:schemeClr>
              </a:solidFill>
            </a:endParaRPr>
          </a:p>
        </p:txBody>
      </p:sp>
      <p:sp>
        <p:nvSpPr>
          <p:cNvPr id="3" name="Content Placeholder 2"/>
          <p:cNvSpPr>
            <a:spLocks noGrp="1"/>
          </p:cNvSpPr>
          <p:nvPr>
            <p:ph idx="1"/>
          </p:nvPr>
        </p:nvSpPr>
        <p:spPr>
          <a:xfrm>
            <a:off x="971550" y="1341438"/>
            <a:ext cx="7715250" cy="4784725"/>
          </a:xfrm>
        </p:spPr>
        <p:txBody>
          <a:bodyPr>
            <a:normAutofit fontScale="92500" lnSpcReduction="20000"/>
          </a:bodyPr>
          <a:lstStyle/>
          <a:p>
            <a:pPr marL="365760" indent="-283464" fontAlgn="auto">
              <a:spcAft>
                <a:spcPts val="0"/>
              </a:spcAft>
              <a:buFont typeface="Wingdings 2"/>
              <a:buChar char=""/>
              <a:defRPr/>
            </a:pPr>
            <a:r>
              <a:rPr lang="en-IE" dirty="0" smtClean="0"/>
              <a:t>22/10/13 – 10/12/13 (8weeks)</a:t>
            </a:r>
          </a:p>
          <a:p>
            <a:pPr marL="365760" indent="-283464" fontAlgn="auto">
              <a:spcAft>
                <a:spcPts val="0"/>
              </a:spcAft>
              <a:buFont typeface="Wingdings 2"/>
              <a:buChar char=""/>
              <a:defRPr/>
            </a:pPr>
            <a:r>
              <a:rPr lang="en-IE" dirty="0" smtClean="0"/>
              <a:t>Concentrations of </a:t>
            </a:r>
            <a:r>
              <a:rPr lang="en-IE" dirty="0" err="1" smtClean="0"/>
              <a:t>biochar</a:t>
            </a:r>
            <a:r>
              <a:rPr lang="en-IE" dirty="0" smtClean="0"/>
              <a:t> used: 0% (control), 0.3%, 1%, 3%, 10%</a:t>
            </a:r>
          </a:p>
          <a:p>
            <a:pPr marL="365760" indent="-283464" fontAlgn="auto">
              <a:spcAft>
                <a:spcPts val="0"/>
              </a:spcAft>
              <a:buFont typeface="Wingdings 2"/>
              <a:buChar char=""/>
              <a:defRPr/>
            </a:pPr>
            <a:r>
              <a:rPr lang="en-IE" dirty="0" smtClean="0"/>
              <a:t>4 replicates for each concentration</a:t>
            </a:r>
          </a:p>
          <a:p>
            <a:pPr marL="365760" indent="-283464" fontAlgn="auto">
              <a:spcAft>
                <a:spcPts val="0"/>
              </a:spcAft>
              <a:buFont typeface="Wingdings 2"/>
              <a:buChar char=""/>
              <a:defRPr/>
            </a:pPr>
            <a:r>
              <a:rPr lang="en-IE" dirty="0" smtClean="0"/>
              <a:t>Overall 40 pots (20 for sand + 20 for J.I. No.2)</a:t>
            </a:r>
          </a:p>
          <a:p>
            <a:pPr marL="365760" indent="-283464" fontAlgn="auto">
              <a:spcAft>
                <a:spcPts val="0"/>
              </a:spcAft>
              <a:buFont typeface="Wingdings 2"/>
              <a:buChar char=""/>
              <a:defRPr/>
            </a:pPr>
            <a:r>
              <a:rPr lang="en-IE" dirty="0" smtClean="0"/>
              <a:t>5 oat seeds placed in each</a:t>
            </a:r>
          </a:p>
          <a:p>
            <a:pPr marL="365760" indent="-283464" fontAlgn="auto">
              <a:spcAft>
                <a:spcPts val="0"/>
              </a:spcAft>
              <a:buFont typeface="Wingdings 2"/>
              <a:buChar char=""/>
              <a:defRPr/>
            </a:pPr>
            <a:r>
              <a:rPr lang="en-IE" dirty="0" smtClean="0"/>
              <a:t>Germination experiment</a:t>
            </a:r>
          </a:p>
          <a:p>
            <a:pPr marL="365760" indent="-283464" fontAlgn="auto">
              <a:spcAft>
                <a:spcPts val="0"/>
              </a:spcAft>
              <a:buFont typeface="Wingdings 2"/>
              <a:buChar char=""/>
              <a:defRPr/>
            </a:pPr>
            <a:r>
              <a:rPr lang="en-IE" dirty="0" smtClean="0"/>
              <a:t>Parameters measured: Height, weight, number of leaves, number of pests, Fv/Fm (stress), chlorophyll content. </a:t>
            </a:r>
          </a:p>
          <a:p>
            <a:pPr marL="365760" indent="-283464" fontAlgn="auto">
              <a:spcAft>
                <a:spcPts val="0"/>
              </a:spcAft>
              <a:buFont typeface="Wingdings 2"/>
              <a:buChar char=""/>
              <a:defRPr/>
            </a:pP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E" dirty="0" smtClean="0">
                <a:solidFill>
                  <a:schemeClr val="tx2">
                    <a:satMod val="130000"/>
                  </a:schemeClr>
                </a:solidFill>
              </a:rPr>
              <a:t>Germination - Method</a:t>
            </a:r>
            <a:endParaRPr lang="en-IE" dirty="0">
              <a:solidFill>
                <a:schemeClr val="tx2">
                  <a:satMod val="130000"/>
                </a:schemeClr>
              </a:solidFill>
            </a:endParaRPr>
          </a:p>
        </p:txBody>
      </p:sp>
      <p:sp>
        <p:nvSpPr>
          <p:cNvPr id="30722" name="Content Placeholder 2"/>
          <p:cNvSpPr>
            <a:spLocks noGrp="1"/>
          </p:cNvSpPr>
          <p:nvPr>
            <p:ph idx="1"/>
          </p:nvPr>
        </p:nvSpPr>
        <p:spPr>
          <a:xfrm>
            <a:off x="1042988" y="1447800"/>
            <a:ext cx="7891462" cy="4800600"/>
          </a:xfrm>
        </p:spPr>
        <p:txBody>
          <a:bodyPr/>
          <a:lstStyle/>
          <a:p>
            <a:r>
              <a:rPr lang="en-IE" smtClean="0"/>
              <a:t>All pots were filled with respective growth medium and biochar concentration (w/w)</a:t>
            </a:r>
          </a:p>
          <a:p>
            <a:r>
              <a:rPr lang="en-IE" smtClean="0"/>
              <a:t>5 oat seeds were placed in each pot and pushed down 2mm</a:t>
            </a:r>
          </a:p>
          <a:p>
            <a:r>
              <a:rPr lang="en-IE" smtClean="0"/>
              <a:t>Pots were placed in greenhouse</a:t>
            </a:r>
          </a:p>
          <a:p>
            <a:r>
              <a:rPr lang="en-IE" smtClean="0"/>
              <a:t>Pots were watered every 2 days</a:t>
            </a:r>
          </a:p>
          <a:p>
            <a:r>
              <a:rPr lang="en-IE" smtClean="0"/>
              <a:t>The percentage of seeds germinated were recorded on days 3, 5, 7 and 14</a:t>
            </a:r>
          </a:p>
          <a:p>
            <a:endParaRPr lang="en-IE"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824</TotalTime>
  <Words>827</Words>
  <Application>Microsoft Office PowerPoint</Application>
  <PresentationFormat>On-screen Show (4:3)</PresentationFormat>
  <Paragraphs>149</Paragraphs>
  <Slides>23</Slides>
  <Notes>23</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23</vt:i4>
      </vt:variant>
    </vt:vector>
  </HeadingPairs>
  <TitlesOfParts>
    <vt:vector size="41" baseType="lpstr">
      <vt:lpstr>Gill Sans MT</vt:lpstr>
      <vt:lpstr>Arial</vt:lpstr>
      <vt:lpstr>Wingdings 2</vt:lpstr>
      <vt:lpstr>Verdana</vt:lpstr>
      <vt:lpstr>Calibri</vt:lpstr>
      <vt:lpstr>Wingdings</vt:lpstr>
      <vt:lpstr>Solstice</vt:lpstr>
      <vt:lpstr>Solstice</vt:lpstr>
      <vt:lpstr>Solstice</vt:lpstr>
      <vt:lpstr>Solstice</vt:lpstr>
      <vt:lpstr>Solstice</vt:lpstr>
      <vt:lpstr>Solstice</vt:lpstr>
      <vt:lpstr>Solstice</vt:lpstr>
      <vt:lpstr>Solstice</vt:lpstr>
      <vt:lpstr>Solstice</vt:lpstr>
      <vt:lpstr>Solstice</vt:lpstr>
      <vt:lpstr>Solstice</vt:lpstr>
      <vt:lpstr>Solstice</vt:lpstr>
      <vt:lpstr>The Effects of Biochar on Plant Growth</vt:lpstr>
      <vt:lpstr>What is Biochar?</vt:lpstr>
      <vt:lpstr>Biochar</vt:lpstr>
      <vt:lpstr>Pyrolysis</vt:lpstr>
      <vt:lpstr>Aims &amp; Objectives</vt:lpstr>
      <vt:lpstr>General Information</vt:lpstr>
      <vt:lpstr>Slide 7</vt:lpstr>
      <vt:lpstr>Project Introduction</vt:lpstr>
      <vt:lpstr>Germination - Method</vt:lpstr>
      <vt:lpstr>Slide 10</vt:lpstr>
      <vt:lpstr>Slide 11</vt:lpstr>
      <vt:lpstr>Methods</vt:lpstr>
      <vt:lpstr>Slide 13</vt:lpstr>
      <vt:lpstr>Results</vt:lpstr>
      <vt:lpstr>Slide 15</vt:lpstr>
      <vt:lpstr>Plant Height</vt:lpstr>
      <vt:lpstr>Plant Weight</vt:lpstr>
      <vt:lpstr>Number of Pests Per Plant</vt:lpstr>
      <vt:lpstr>Slide 19</vt:lpstr>
      <vt:lpstr>Discussion</vt:lpstr>
      <vt:lpstr>Slide 21</vt:lpstr>
      <vt:lpstr>Conclusion</vt:lpstr>
      <vt:lpstr>Reccomendations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Biochar on Plant Growth</dc:title>
  <dc:creator>windows user</dc:creator>
  <cp:lastModifiedBy>Bernard Carey</cp:lastModifiedBy>
  <cp:revision>19</cp:revision>
  <dcterms:created xsi:type="dcterms:W3CDTF">2014-03-24T10:19:23Z</dcterms:created>
  <dcterms:modified xsi:type="dcterms:W3CDTF">2014-06-06T20:11:53Z</dcterms:modified>
</cp:coreProperties>
</file>